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7" r:id="rId2"/>
    <p:sldId id="288" r:id="rId3"/>
    <p:sldId id="334" r:id="rId4"/>
    <p:sldId id="364" r:id="rId5"/>
    <p:sldId id="366" r:id="rId6"/>
    <p:sldId id="367" r:id="rId7"/>
    <p:sldId id="368" r:id="rId8"/>
    <p:sldId id="363" r:id="rId9"/>
    <p:sldId id="335" r:id="rId10"/>
    <p:sldId id="336" r:id="rId11"/>
    <p:sldId id="337" r:id="rId12"/>
    <p:sldId id="390" r:id="rId13"/>
    <p:sldId id="339" r:id="rId14"/>
    <p:sldId id="338" r:id="rId15"/>
    <p:sldId id="341" r:id="rId16"/>
    <p:sldId id="340" r:id="rId17"/>
    <p:sldId id="345" r:id="rId18"/>
    <p:sldId id="346" r:id="rId19"/>
    <p:sldId id="347" r:id="rId20"/>
    <p:sldId id="349" r:id="rId21"/>
    <p:sldId id="348" r:id="rId22"/>
    <p:sldId id="350" r:id="rId23"/>
    <p:sldId id="351" r:id="rId24"/>
    <p:sldId id="352" r:id="rId25"/>
    <p:sldId id="353" r:id="rId26"/>
    <p:sldId id="354" r:id="rId27"/>
    <p:sldId id="355" r:id="rId28"/>
    <p:sldId id="356" r:id="rId29"/>
    <p:sldId id="357" r:id="rId30"/>
    <p:sldId id="360" r:id="rId31"/>
    <p:sldId id="361" r:id="rId32"/>
    <p:sldId id="362" r:id="rId33"/>
    <p:sldId id="359" r:id="rId34"/>
    <p:sldId id="358" r:id="rId35"/>
    <p:sldId id="391" r:id="rId36"/>
    <p:sldId id="380" r:id="rId37"/>
    <p:sldId id="343" r:id="rId38"/>
    <p:sldId id="344" r:id="rId39"/>
    <p:sldId id="381" r:id="rId40"/>
    <p:sldId id="382" r:id="rId41"/>
    <p:sldId id="383" r:id="rId42"/>
    <p:sldId id="384" r:id="rId43"/>
    <p:sldId id="385" r:id="rId44"/>
    <p:sldId id="386" r:id="rId45"/>
    <p:sldId id="387" r:id="rId46"/>
    <p:sldId id="388" r:id="rId47"/>
    <p:sldId id="369" r:id="rId48"/>
    <p:sldId id="370" r:id="rId49"/>
    <p:sldId id="371" r:id="rId50"/>
    <p:sldId id="372" r:id="rId51"/>
    <p:sldId id="374" r:id="rId52"/>
    <p:sldId id="373" r:id="rId53"/>
    <p:sldId id="375" r:id="rId54"/>
    <p:sldId id="376" r:id="rId55"/>
    <p:sldId id="377" r:id="rId56"/>
    <p:sldId id="378" r:id="rId57"/>
    <p:sldId id="379" r:id="rId58"/>
    <p:sldId id="389" r:id="rId59"/>
    <p:sldId id="392" r:id="rId60"/>
    <p:sldId id="393" r:id="rId61"/>
    <p:sldId id="394" r:id="rId62"/>
    <p:sldId id="395" r:id="rId63"/>
    <p:sldId id="396"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09" autoAdjust="0"/>
    <p:restoredTop sz="93619" autoAdjust="0"/>
  </p:normalViewPr>
  <p:slideViewPr>
    <p:cSldViewPr snapToGrid="0">
      <p:cViewPr varScale="1">
        <p:scale>
          <a:sx n="150" d="100"/>
          <a:sy n="150" d="100"/>
        </p:scale>
        <p:origin x="57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04:48:24.338"/>
    </inkml:context>
    <inkml:brush xml:id="br0">
      <inkml:brushProperty name="width" value="0.035" units="cm"/>
      <inkml:brushProperty name="height" value="0.035" units="cm"/>
      <inkml:brushProperty name="color" value="#E71224"/>
    </inkml:brush>
  </inkml:definitions>
  <inkml:trace contextRef="#ctx0" brushRef="#br0">2505 47 24575,'-47'0'0,"-6"0"0,-38 0-1164,39 0 1,-3 0 1163,-10 0 0,-2 0 0,-8 0 0,0 0 0,0 0 0,1 0-646,-6 0 0,1 0 646,1 0 0,1 0 0,0 0 0,1 0 0,3 0 0,0 0 0,2 2 0,1 1 5,3 1 0,3 1-5,3 2 0,3 1-127,-40 9 127,13-1 0,18-2 1041,7-1-1041,1 2 1587,9-1-1587,3 1 953,5 0-953,9 0 155,5-3-155,5 1 0,6-2 0,2 0 0,3 0 0,1 0 0,-1 1 0,1-1 0,3 0 0,0-1 0,3-2 0,1-3 0,0 0 0,0 1 0,-1 0 0,-2 2 0,1 1 0,-1 1 0,0 0 0,0 2 0,1-2 0,0 2 0,1-1 0,2-3 0,-1 0 0,1 0 0,1 0 0,1 0 0,1 0 0,0-1 0,0 1 0,0 2 0,0 0 0,1 1 0,2 1 0,2 2 0,3 0 0,0-2 0,2 0 0,1 0 0,-3-1 0,0 1 0,1-2 0,-1-2 0,0 0 0,-1-1 0,-2 0 0,1 0 0,0 0 0,0 0 0,-1-1 0,0 0 0,0 1 0,-2-1 0,2 0 0,-1-1 0,0 0 0,0-2 0,1 1 0,-1 0 0,2 1 0,0 0 0,-1 1 0,1-1 0,0 0 0,4 2 0,0-1 0,1 1 0,0 1 0,2 1 0,0-1 0,0 1 0,-2-2 0,1 0 0,1-1 0,-1 1 0,-1 0 0,1-1 0,-2-1 0,2-1 0,1-2 0,2 0 0,-1 0 0,0 0 0,-2-2 0,1 0 0,0 2 0,0-1 0,-1 1 0,2 0 0,2-2 0,5 0 0,1 0 0,0 2 0,1 0 0,-1 0 0,-2-1 0,0 1 0,-1-1 0,2 1 0,1 0 0,0-1 0,4 2 0,0-1 0,2-1 0,0-1 0,-2 1 0,-3-1 0,-4 0 0,-3 0 0,-4 0 0,-3 0 0,-2 0 0,-2 0 0,1 0 0,0 0 0,0 0 0,0 0 0,2 0 0,1 0 0,3 0 0,1 0 0,3 0 0,0 1 0,5 1 0,2 0 0,0-1 0,9-1 0,0 0 0,3 0 0,-1 0 0,-10 0 0,-4 0 0,-1 1 0,1 3 0,19 5 0,6 3 0,-1-2 0,-4 0 0,-15-5 0,1-1 0,-1 2 0,-2-2 0,-2 0 0,-2-1 0,-1-1 0,-3 1 0,-1-1 0,-2 0 0,0 0 0,0-2 0,0 0 0,1 0 0,0 0 0,-2 0 0,0 0 0,-1 0 0,2 0 0,-1 0 0,1 0 0,2 0 0,0 0 0,4 0 0,2 0 0,-1 0 0,3 0 0,1 0 0,2 0 0,0 0 0,3 0 0,-2 0 0,2 0 0,0 0 0,-1 0 0,-1-2 0,-3-2 0,1 0 0,-1-1 0,-3-1 0,-2 2 0,-4 0 0,-2 0 0,-2 1 0,0-2 0,0 0 0,1 0 0,0-1 0,1-1 0,2 1 0,1 0 0,1-2 0,0 1 0,0-2 0,-1 2 0,-1 0 0,0 0 0,-2 0 0,-2 0 0,0-1 0,-2 0 0,1 0 0,1-2 0,0 0 0,2-5 0,3-3 0,0-3 0,0-1 0,0 0 0,-1 2 0,-3 1 0,-2 0 0,-1 1 0,-1 2 0,0 0 0,-2 1 0,-2-1 0,0-2 0,0-3 0,2-3 0,2-7 0,0-6 0,-1-2 0,0-2 0,-1 2 0,1 2 0,-1 3 0,-2 5 0,-2 4 0,0 4 0,-1 2 0,0 4 0,0 2 0,0 2 0,0 3 0,-1-3 0,-2 1 0,-3-1 0,-2-1 0,0 2 0,-2 1 0,0 0 0,-3 1 0,0 1 0,0 0 0,2 0 0,0 2 0,-2 1 0,3 1 0,-3 2 0,4-1 0,0 1 0,-1 1 0,-2 0 0,0 0 0,-2 0 0,-2 0 0,0 0 0,0 0 0,1-1 0,2 1 0,2 0 0,3 0 0,3 2 0,0 0 0,1 0 0,0 1 0,0-1 0,0 2 0,0-1 0,-1 2 0,-1-1 0,-1 0 0,1 1 0,-1-1 0,4-2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04:48:28.146"/>
    </inkml:context>
    <inkml:brush xml:id="br0">
      <inkml:brushProperty name="width" value="0.035" units="cm"/>
      <inkml:brushProperty name="height" value="0.035" units="cm"/>
      <inkml:brushProperty name="color" value="#E71224"/>
    </inkml:brush>
  </inkml:definitions>
  <inkml:trace contextRef="#ctx0" brushRef="#br0">2245 78 24575,'-18'0'0,"-13"0"0,-18 0 0,-24 0 0,-25 0-615,41 0 0,-3 0 615,-9 1 0,-2 1-560,1-1 1,0 1 559,-8 0 0,-1 0-511,-1 0 0,0 1 511,0 0 0,0 1 0,0 0 0,2 2 0,11 1 0,3 1 0,7-1 0,1 0 0,-41 8-227,14-1 227,6 0 0,1 3 531,13 1-531,3 3 1084,10-1-1084,11 0 1711,4-1-1711,10-1 272,7-1-272,4 0 0,4 2 0,0 1 0,3 2 0,-1 5 0,1-1 0,1 0 0,1-2 0,2-1 0,0 3 0,1-2 0,1 0 0,1 0 0,0-4 0,0 1 0,0-3 0,0 1 0,1 0 0,6-1 0,5 3 0,5-2 0,2-1 0,-1 1 0,5-2 0,2 4 0,6 0 0,4-1 0,4 0 0,11 2 0,9-2 0,7 1 0,8-3 0,25-3-741,-47-7 1,2-2 740,21 0 0,3-2 0,-7-2 0,-3 0 0,28-1 0,-24-3 0,-51 1 0,41 1 0,21 0 0,11 0 0,-4 0 0,-29 0 1481,-5 0-1481,-9 1 0,-7 1 0,-4 2 0,-6 0 0,-3 0 0,-3 0 0,-3-2 0,-1 1 0,0-1 0,0 0 0,3 0 0,0-2 0,0 0 0,-1 0 0,3 0 0,7 0 0,19 0 0,11 0 0,2 0 0,0 0 0,-15 0 0,-9 0 0,-4 0 0,-5 0 0,3 0 0,1 0 0,2 0 0,-1 0 0,-2 0 0,1 0 0,-4 0 0,-4 2 0,-3-1 0,-5 3 0,-4-1 0,-1 0 0,-4 1 0,-2-2 0,1-1 0,-1-1 0,2 1 0,1 1 0,0 0 0,-1-1 0,1-1 0,0 1 0,1-1 0,2 0 0,0 0 0,0 0 0,0 0 0,0 0 0,-1 0 0,1 0 0,-2 0 0,0 0 0,0 0 0,1 0 0,1 0 0,0 0 0,0 0 0,-2 0 0,0 0 0,-1 0 0,-3 0 0,2-2 0,-1 0 0,-1 0 0,2-1 0,1 0 0,4-3 0,0 0 0,2-2 0,1 0 0,1-1 0,1-1 0,-2 1 0,1-2 0,-1-1 0,-1 0 0,2-2 0,-2-1 0,0-1 0,2 0 0,-3 1 0,-1-1 0,-1 0 0,-4 0 0,-2 1 0,0 3 0,-3 1 0,1-1 0,0-2 0,-2 0 0,-2 0 0,-1 0 0,-1 0 0,0-2 0,0-1 0,-3-1 0,-4-2 0,-7-2 0,-7 1 0,-4-1 0,0 2 0,-1 1 0,2 1 0,-2 0 0,-3-1 0,1 1 0,-1-1 0,0 3 0,-2-1 0,-2 1 0,-1-3 0,2-1 0,0 1 0,3 1 0,0-1 0,1 1 0,1-2 0,4 1 0,1 3 0,0 1 0,-3-1 0,-4-2 0,-2-1 0,-3 0 0,1 2 0,-1 0 0,2 0 0,2 1 0,-1-1 0,2 3 0,1 1 0,2 3 0,4 3 0,1 0 0,4 0 0,1 2 0,2 0 0,-1 1 0,1 0 0,1-1 0,1 1 0,1 1 0,3 0 0,-1 1 0,2-1 0,-1 1 0,-1 0 0,1 0 0,-2 2 0,2 0 0,1 0 0,0 0 0,1 0 0,1 0 0,-2 0 0,1 0 0,-2 0 0,-2 0 0,0 1 0,-3 3 0,-2 1 0,0 2 0,1 1 0,3 1 0,1-1 0,3 0 0,1-3 0,2 1 0,0 0 0,-2-1 0,0 0 0,0-2 0,1 0 0,0-1 0,2 1 0,0 0 0,-2-1 0,1 0 0,-1 0 0,-1 0 0,1 1 0,-1 0 0,-1 1 0,4-2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04:48:32.295"/>
    </inkml:context>
    <inkml:brush xml:id="br0">
      <inkml:brushProperty name="width" value="0.035" units="cm"/>
      <inkml:brushProperty name="height" value="0.035" units="cm"/>
      <inkml:brushProperty name="color" value="#E71224"/>
    </inkml:brush>
  </inkml:definitions>
  <inkml:trace contextRef="#ctx0" brushRef="#br0">1374 1 24575,'-47'0'0,"-6"0"0,-5 0 0,-2 0 0,5 0 0,-6 0 0,-18 0 0,-12 0 0,40-1 0,-1 2 0,-48 3 0,6 1 0,14 4 0,11 3 0,6 0 0,10 1 0,1 1 0,6 2 0,12-3 0,3 1 0,7 1 0,4 1 0,-2 2 0,3 1 0,2-1 0,5 1 0,2-2 0,3-1 0,2-2 0,1 2 0,1 1 0,2 0 0,0-2 0,1-1 0,0 0 0,0-1 0,0 0 0,0 1 0,0 0 0,0 0 0,0 1 0,0 1 0,1 0 0,2 0 0,1 1 0,1-3 0,0 0 0,0 2 0,2 1 0,2-1 0,-1-1 0,2-3 0,0-1 0,-1-2 0,1 1 0,0-1 0,5 1 0,2 0 0,4 0 0,8-1 0,8 0 0,9-1 0,10-1 0,8-2 0,9 1 0,11 2 0,4 0-597,7 3 597,2 0 0,-11-1 0,-4-2 0,10-3 0,0-2 0,-2-2 0,-11-1 0,-22 1 0,-1-1 0,2 0 0,0 0 0,3 0 0,6 0 0,8 0 0,3 1 0,-4 3 597,-7 3-597,-8 1 0,-8 1 0,-6-2 0,-7-2 0,-5-3 0,-2-1 0,-1-1 0,-1 0 0,-2 0 0,-4 0 0,-2 0 0,-2-1 0,1-2 0,0-4 0,0-2 0,-1-3 0,0-2 0,-1 0 0,-1 0 0,1-3 0,4-4 0,0-2 0,4-4 0,-2 0 0,0 1 0,1-1 0,-3 5 0,-6 3 0,-3 2 0,-3 1 0,-2-2 0,0-2 0,-4 0 0,-1 0 0,-2-1 0,-1-2 0,-3-4 0,-9-3 0,-12-2 0,-15-1 0,-13 1 0,-9 3 0,-10 4 0,1 4 0,1 5 0,-2 3 0,-2 4 0,-6 2 0,3 2 0,8 2 0,4 2 0,5 1 0,1 0 0,5-1 0,7 1 0,5 0 0,8 0 0,5 0 0,6 0 0,4 0 0,3 0 0,4 0 0,0 0 0,1 0 0,-2 0 0,1 0 0,0 0 0,0 0 0,1 0 0,-1 0 0,1 0 0,-2 0 0,0 0 0,0 0 0,0-1 0,0-3 0,0 1 0,0-1 0,-1 3 0,-1-1 0,-1 1 0,0-1 0,1 0 0,1 2 0,0 0 0,1 0 0,0 0 0,0-1 0,0 1 0,0 0 0,1 0 0,1 0 0,2 0 0,2 0 0,0 0 0,0 0 0,2-1 0,1-2 0,1-1 0,1 1 0,1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04:48:35.329"/>
    </inkml:context>
    <inkml:brush xml:id="br0">
      <inkml:brushProperty name="width" value="0.035" units="cm"/>
      <inkml:brushProperty name="height" value="0.035" units="cm"/>
      <inkml:brushProperty name="color" value="#E71224"/>
    </inkml:brush>
  </inkml:definitions>
  <inkml:trace contextRef="#ctx0" brushRef="#br0">1638 1 24575,'-47'0'0,"-9"0"0,-12 0 0,4 0 0,2 0 0,5 0 0,-12 0 0,-23 0-531,38 0 0,-2 0 531,-4 0 0,-2 0 0,0-1 0,-1 2 0,0 1 0,-1 1 0,3 1 0,1 0 0,4 2 0,3 0 0,-39 9 0,19 0 0,13 1 0,8-1 0,12-2 0,9-2 1062,11-3-1062,7-2 0,5 1 0,2 1 0,1 4 0,1 2 0,1 4 0,2 2 0,0 2 0,1 3 0,3 1 0,6 2 0,8 1 0,3-2 0,2-1 0,0-2 0,-2 0 0,-1-4 0,0-1 0,-1-3 0,2 0 0,3 3 0,2-1 0,4 1 0,2 1 0,3 0 0,2 0 0,1 1 0,2-1 0,1 1 0,0-2 0,1-1 0,-4-3 0,12 3 0,-3-2 0,5 1 0,7 0 0,2-4 0,21 1 0,5-4 0,-4-2 0,-6-4 0,-17-3 0,0-1 0,-10 0 0,16 0 0,29 0-726,-38 0 1,4 0 725,10 0 0,1 0 0,-4 0 0,-2 0-205,-8 0 0,-2 0 205,43 0 0,-9 2 0,-8 3 0,1 5 0,1 3 0,-10 0 0,-14-3 0,-7-6 0,-9-2 0,12-2 0,43 0-631,-37 0 1,1 0 630,0 0 0,-1 0 0,-3 0 0,-2 0 1278,27 0-1278,-14 0 0,-1 0 410,-12 0-410,-8 0 0,-5-1 0,-1-1 1385,-5-3-1385,-4-2 49,-3-1-49,-4-3 0,-2 1 0,0-1 0,-3-2 0,-2 2 0,-1-2 0,-1 0 0,-1 1 0,0-2 0,-4 1 0,-2 3 0,0 0 0,-1 1 0,0 0 0,-1 0 0,-2-2 0,-2-1 0,-2 0 0,-1-2 0,-1 0 0,0-5 0,-10-7 0,-17-6 0,-19-6 0,-13-1 0,-11 1 0,-9-1-773,-9 1 773,38 18 0,-3 1 0,0 0 0,-1 1 0,1 2 0,0 0 0,2 3 0,0 1 0,-43-10 0,4 4 0,1 5-129,8 2 129,5 5 0,3 3 0,4 0 0,-1 3 0,5 0 0,7 0 768,5 0-768,8 0 134,6 0-134,6 0 0,2 0 0,-1 0 0,1-2 0,0 0 0,0 0 0,0 0 0,0 2 0,2 0 0,0 0 0,5-1 0,5 0 0,3-1 0,4 0 0,2-1 0,3 1 0,2 0 0,-1-2 0,1 1 0,-3-1 0,-1-1 0,-3 1 0,-1-1 0,0 0 0,-1-1 0,1 0 0,2 0 0,1 1 0,3 0 0,0 0 0,1-1 0,1 1 0,0 1 0,-1 1 0,1 0 0,-1-2 0,0 1 0,0 0 0,-1-1 0,1 2 0,1 0 0,0 0 0,1 1 0,-1 1 0,-1 0 0,0 1 0,0 0 0,0 0 0,0 0 0,1 0 0,2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2/12/24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2/12/24</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2/12/24</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3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customXml" Target="../ink/ink2.xml"/><Relationship Id="rId12"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19.png"/><Relationship Id="rId4" Type="http://schemas.openxmlformats.org/officeDocument/2006/relationships/image" Target="../media/image16.svg"/><Relationship Id="rId9" Type="http://schemas.openxmlformats.org/officeDocument/2006/relationships/customXml" Target="../ink/ink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3.svg"/></Relationships>
</file>

<file path=ppt/slides/_rels/slide4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lstStyle/>
          <a:p>
            <a:r>
              <a:rPr lang="en-US" b="1" dirty="0"/>
              <a:t>Business Intelligence and Data Warehouses</a:t>
            </a:r>
            <a:endParaRPr lang="en-PH" b="1" dirty="0"/>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p:txBody>
          <a:bodyPr>
            <a:normAutofit fontScale="85000" lnSpcReduction="20000"/>
          </a:bodyPr>
          <a:lstStyle/>
          <a:p>
            <a:pPr algn="l"/>
            <a:endParaRPr lang="en-PH" sz="2000" dirty="0"/>
          </a:p>
          <a:p>
            <a:pPr algn="l"/>
            <a:r>
              <a:rPr lang="en-PH" sz="2000" dirty="0"/>
              <a:t>Presented By:</a:t>
            </a:r>
          </a:p>
          <a:p>
            <a:pPr algn="l"/>
            <a:r>
              <a:rPr lang="en-PH" sz="2000" dirty="0" err="1"/>
              <a:t>Elizer</a:t>
            </a:r>
            <a:r>
              <a:rPr lang="en-PH" sz="2000" dirty="0"/>
              <a:t> Ponio Jr.</a:t>
            </a:r>
            <a:br>
              <a:rPr lang="en-PH" sz="2000" dirty="0"/>
            </a:br>
            <a:br>
              <a:rPr lang="en-PH" sz="2000" dirty="0"/>
            </a:br>
            <a:r>
              <a:rPr lang="en-PH" sz="2000" dirty="0"/>
              <a:t>Department of Computer Science</a:t>
            </a:r>
          </a:p>
          <a:p>
            <a:pPr algn="l"/>
            <a:r>
              <a:rPr lang="en-PH" sz="2000" dirty="0"/>
              <a:t>College of Computing and Information Technologies</a:t>
            </a:r>
          </a:p>
          <a:p>
            <a:pPr algn="l"/>
            <a:endParaRPr lang="en-PH" sz="2000"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rPr>
              <a:t>CTADVDBL</a:t>
            </a:r>
            <a:r>
              <a:rPr lang="en-PH" dirty="0"/>
              <a:t>	</a:t>
            </a: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Analytics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192977" cy="4837594"/>
          </a:xfrm>
        </p:spPr>
        <p:txBody>
          <a:bodyPr>
            <a:noAutofit/>
          </a:bodyPr>
          <a:lstStyle/>
          <a:p>
            <a:pPr algn="l"/>
            <a:r>
              <a:rPr lang="en-PH" dirty="0"/>
              <a:t>The term </a:t>
            </a:r>
            <a:r>
              <a:rPr lang="en-PH" b="1" dirty="0">
                <a:solidFill>
                  <a:srgbClr val="00B050"/>
                </a:solidFill>
              </a:rPr>
              <a:t>data analytics </a:t>
            </a:r>
            <a:r>
              <a:rPr lang="en-PH" dirty="0"/>
              <a:t>refers broadly to the processing of data to infer </a:t>
            </a:r>
            <a:r>
              <a:rPr lang="en-PH" b="1" dirty="0">
                <a:solidFill>
                  <a:srgbClr val="0070C0"/>
                </a:solidFill>
              </a:rPr>
              <a:t>patterns</a:t>
            </a:r>
            <a:r>
              <a:rPr lang="en-PH" dirty="0"/>
              <a:t>, </a:t>
            </a:r>
            <a:r>
              <a:rPr lang="en-PH" b="1" dirty="0">
                <a:solidFill>
                  <a:srgbClr val="0070C0"/>
                </a:solidFill>
              </a:rPr>
              <a:t>correlations</a:t>
            </a:r>
            <a:r>
              <a:rPr lang="en-PH" dirty="0"/>
              <a:t>, or models for prediction. </a:t>
            </a:r>
          </a:p>
          <a:p>
            <a:pPr algn="l"/>
            <a:endParaRPr lang="en-PH" dirty="0"/>
          </a:p>
          <a:p>
            <a:pPr algn="l"/>
            <a:r>
              <a:rPr lang="en-PH" dirty="0"/>
              <a:t>The results of analytics are then used to </a:t>
            </a:r>
            <a:r>
              <a:rPr lang="en-PH" b="1" dirty="0">
                <a:solidFill>
                  <a:srgbClr val="0070C0"/>
                </a:solidFill>
              </a:rPr>
              <a:t>drive business decisions</a:t>
            </a:r>
            <a:r>
              <a:rPr lang="en-PH" dirty="0"/>
              <a:t>. </a:t>
            </a:r>
          </a:p>
          <a:p>
            <a:pPr algn="l"/>
            <a:endParaRPr lang="en-PH" dirty="0"/>
          </a:p>
          <a:p>
            <a:pPr algn="l"/>
            <a:endParaRPr lang="en-PH" dirty="0"/>
          </a:p>
        </p:txBody>
      </p:sp>
      <p:pic>
        <p:nvPicPr>
          <p:cNvPr id="5" name="Picture 4" descr="A person looking at a large screen with graphs&#10;&#10;Description automatically generated">
            <a:extLst>
              <a:ext uri="{FF2B5EF4-FFF2-40B4-BE49-F238E27FC236}">
                <a16:creationId xmlns:a16="http://schemas.microsoft.com/office/drawing/2014/main" id="{3B18D71A-6A19-98EF-9B10-C6910C6EB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479" y="1182206"/>
            <a:ext cx="4702788" cy="29185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7467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Analytics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192977" cy="2918549"/>
          </a:xfrm>
        </p:spPr>
        <p:txBody>
          <a:bodyPr>
            <a:noAutofit/>
          </a:bodyPr>
          <a:lstStyle/>
          <a:p>
            <a:pPr algn="l"/>
            <a:r>
              <a:rPr lang="en-PH" dirty="0"/>
              <a:t>The financial benefits of making </a:t>
            </a:r>
            <a:r>
              <a:rPr lang="en-PH" b="1" dirty="0">
                <a:solidFill>
                  <a:srgbClr val="00B050"/>
                </a:solidFill>
              </a:rPr>
              <a:t>correct decisions</a:t>
            </a:r>
            <a:r>
              <a:rPr lang="en-PH" dirty="0"/>
              <a:t> can be substantial, as can the costs of making </a:t>
            </a:r>
            <a:r>
              <a:rPr lang="en-PH" b="1" dirty="0">
                <a:solidFill>
                  <a:srgbClr val="FF0000"/>
                </a:solidFill>
              </a:rPr>
              <a:t>wrong decisions</a:t>
            </a:r>
            <a:r>
              <a:rPr lang="en-PH" dirty="0"/>
              <a:t>. </a:t>
            </a:r>
          </a:p>
          <a:p>
            <a:pPr algn="l"/>
            <a:endParaRPr lang="en-PH" dirty="0"/>
          </a:p>
          <a:p>
            <a:pPr algn="l"/>
            <a:r>
              <a:rPr lang="en-PH" dirty="0"/>
              <a:t>Organizations therefore </a:t>
            </a:r>
            <a:r>
              <a:rPr lang="en-PH" b="1" dirty="0">
                <a:solidFill>
                  <a:srgbClr val="0070C0"/>
                </a:solidFill>
              </a:rPr>
              <a:t>invest a lot of money </a:t>
            </a:r>
            <a:r>
              <a:rPr lang="en-PH" dirty="0"/>
              <a:t>to </a:t>
            </a:r>
            <a:r>
              <a:rPr lang="en-PH" b="1" dirty="0">
                <a:solidFill>
                  <a:srgbClr val="00B050"/>
                </a:solidFill>
              </a:rPr>
              <a:t>gather</a:t>
            </a:r>
            <a:r>
              <a:rPr lang="en-PH" dirty="0"/>
              <a:t> or </a:t>
            </a:r>
            <a:r>
              <a:rPr lang="en-PH" b="1" dirty="0">
                <a:solidFill>
                  <a:srgbClr val="00B050"/>
                </a:solidFill>
              </a:rPr>
              <a:t>purchase</a:t>
            </a:r>
            <a:r>
              <a:rPr lang="en-PH" dirty="0"/>
              <a:t> required data and build systems for data analytics </a:t>
            </a:r>
          </a:p>
        </p:txBody>
      </p:sp>
      <p:pic>
        <p:nvPicPr>
          <p:cNvPr id="7" name="Picture 6" descr="A hand putting a coin on a stack of coins&#10;&#10;Description automatically generated">
            <a:extLst>
              <a:ext uri="{FF2B5EF4-FFF2-40B4-BE49-F238E27FC236}">
                <a16:creationId xmlns:a16="http://schemas.microsoft.com/office/drawing/2014/main" id="{4108C1E3-0DF8-7799-7865-9256E7A75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522" y="1182206"/>
            <a:ext cx="4773257" cy="26536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7192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chemeClr val="bg2">
                  <a:lumMod val="75000"/>
                </a:schemeClr>
              </a:solidFill>
              <a:effectLst/>
              <a:latin typeface="Calibri Light (Headings)"/>
            </a:endParaRPr>
          </a:p>
          <a:p>
            <a:pPr algn="l"/>
            <a:endParaRPr lang="en-US" sz="2800" dirty="0">
              <a:solidFill>
                <a:schemeClr val="bg2">
                  <a:lumMod val="75000"/>
                </a:schemeClr>
              </a:solidFill>
              <a:latin typeface="Calibri Light (Headings)"/>
            </a:endParaRP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Business Intelligence and Data Analytics</a:t>
            </a: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r>
              <a:rPr lang="en-US" sz="2800" b="1" dirty="0">
                <a:latin typeface="Calibri Light (Headings)"/>
              </a:rPr>
              <a:t>Data Warehouses</a:t>
            </a:r>
            <a:endParaRPr lang="en-US" sz="2800" b="1" i="0" dirty="0">
              <a:effectLst/>
              <a:latin typeface="Calibri Light (Headings)"/>
            </a:endParaRP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r>
              <a:rPr lang="en-US" sz="2800" i="0" dirty="0">
                <a:solidFill>
                  <a:schemeClr val="bg2">
                    <a:lumMod val="75000"/>
                  </a:schemeClr>
                </a:solidFill>
                <a:effectLst/>
                <a:latin typeface="Calibri Light (Headings)"/>
              </a:rPr>
              <a:t>Multidimensional Analysis and Online Analytical Processing (OLAP)</a:t>
            </a: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i="0" dirty="0">
              <a:solidFill>
                <a:schemeClr val="bg2">
                  <a:lumMod val="75000"/>
                </a:schemeClr>
              </a:solidFill>
              <a:effectLst/>
              <a:latin typeface="Calibri Light (Headings)"/>
            </a:endParaRPr>
          </a:p>
          <a:p>
            <a:pPr algn="l"/>
            <a:endParaRPr lang="en-US" sz="2800" i="0" dirty="0">
              <a:solidFill>
                <a:schemeClr val="bg2">
                  <a:lumMod val="75000"/>
                </a:schemeClr>
              </a:solidFill>
              <a:effectLst/>
              <a:latin typeface="Calibri Light (Headings)"/>
            </a:endParaRPr>
          </a:p>
        </p:txBody>
      </p:sp>
    </p:spTree>
    <p:extLst>
      <p:ext uri="{BB962C8B-B14F-4D97-AF65-F5344CB8AC3E}">
        <p14:creationId xmlns:p14="http://schemas.microsoft.com/office/powerpoint/2010/main" val="2187633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Warehouses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192977" cy="4825189"/>
          </a:xfrm>
        </p:spPr>
        <p:txBody>
          <a:bodyPr>
            <a:noAutofit/>
          </a:bodyPr>
          <a:lstStyle/>
          <a:p>
            <a:pPr algn="l"/>
            <a:r>
              <a:rPr lang="en-PH" dirty="0"/>
              <a:t>Large companies have </a:t>
            </a:r>
            <a:r>
              <a:rPr lang="en-PH" b="1" dirty="0">
                <a:solidFill>
                  <a:srgbClr val="0070C0"/>
                </a:solidFill>
              </a:rPr>
              <a:t>diverse sources of data </a:t>
            </a:r>
            <a:r>
              <a:rPr lang="en-PH" dirty="0"/>
              <a:t>that they need to use for making business decisions. </a:t>
            </a:r>
          </a:p>
          <a:p>
            <a:pPr algn="l"/>
            <a:endParaRPr lang="en-PH" dirty="0"/>
          </a:p>
          <a:p>
            <a:pPr algn="l"/>
            <a:r>
              <a:rPr lang="en-PH" dirty="0"/>
              <a:t>The sources may store the data under different schemas. </a:t>
            </a:r>
          </a:p>
          <a:p>
            <a:pPr algn="l"/>
            <a:endParaRPr lang="en-PH" dirty="0"/>
          </a:p>
          <a:p>
            <a:pPr algn="l"/>
            <a:r>
              <a:rPr lang="en-PH" dirty="0"/>
              <a:t>For performance reasons (as well as for reasons of organization control), the </a:t>
            </a:r>
            <a:r>
              <a:rPr lang="en-PH" b="1" dirty="0">
                <a:solidFill>
                  <a:srgbClr val="FF0000"/>
                </a:solidFill>
              </a:rPr>
              <a:t>data sources usually will not permit other parts of the company to retrieve data on demand</a:t>
            </a:r>
            <a:r>
              <a:rPr lang="en-PH" dirty="0"/>
              <a:t>. </a:t>
            </a:r>
          </a:p>
        </p:txBody>
      </p:sp>
      <p:pic>
        <p:nvPicPr>
          <p:cNvPr id="5" name="Picture 4" descr="A diagram of data warehouse&#10;&#10;Description automatically generated">
            <a:extLst>
              <a:ext uri="{FF2B5EF4-FFF2-40B4-BE49-F238E27FC236}">
                <a16:creationId xmlns:a16="http://schemas.microsoft.com/office/drawing/2014/main" id="{A9B51284-2642-BF3D-BB92-A3A6151E2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271" y="1872915"/>
            <a:ext cx="5048848" cy="2484980"/>
          </a:xfrm>
          <a:prstGeom prst="rect">
            <a:avLst/>
          </a:prstGeom>
        </p:spPr>
      </p:pic>
    </p:spTree>
    <p:extLst>
      <p:ext uri="{BB962C8B-B14F-4D97-AF65-F5344CB8AC3E}">
        <p14:creationId xmlns:p14="http://schemas.microsoft.com/office/powerpoint/2010/main" val="1414769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Warehouses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192977" cy="4825189"/>
          </a:xfrm>
        </p:spPr>
        <p:txBody>
          <a:bodyPr>
            <a:noAutofit/>
          </a:bodyPr>
          <a:lstStyle/>
          <a:p>
            <a:pPr algn="l"/>
            <a:r>
              <a:rPr lang="en-PH" dirty="0"/>
              <a:t>Organizations therefore typically gather data from multiple sources into one location, referred to as a </a:t>
            </a:r>
            <a:r>
              <a:rPr lang="en-PH" b="1" dirty="0">
                <a:solidFill>
                  <a:srgbClr val="00B0F0"/>
                </a:solidFill>
              </a:rPr>
              <a:t>data warehouse</a:t>
            </a:r>
            <a:r>
              <a:rPr lang="en-PH" dirty="0"/>
              <a:t>. </a:t>
            </a:r>
          </a:p>
          <a:p>
            <a:pPr algn="l"/>
            <a:endParaRPr lang="en-PH" dirty="0"/>
          </a:p>
          <a:p>
            <a:pPr algn="l"/>
            <a:r>
              <a:rPr lang="en-PH" dirty="0"/>
              <a:t>Data warehouses gather data from multiple sources at a single site, under a unified schema Thus, they provide the user a single uniform interface to data. </a:t>
            </a:r>
          </a:p>
          <a:p>
            <a:pPr algn="l"/>
            <a:endParaRPr lang="en-PH" dirty="0"/>
          </a:p>
        </p:txBody>
      </p:sp>
      <p:pic>
        <p:nvPicPr>
          <p:cNvPr id="5" name="Picture 4" descr="A diagram of data warehouse&#10;&#10;Description automatically generated">
            <a:extLst>
              <a:ext uri="{FF2B5EF4-FFF2-40B4-BE49-F238E27FC236}">
                <a16:creationId xmlns:a16="http://schemas.microsoft.com/office/drawing/2014/main" id="{A9B51284-2642-BF3D-BB92-A3A6151E2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879" y="1177175"/>
            <a:ext cx="5048848" cy="2484980"/>
          </a:xfrm>
          <a:prstGeom prst="rect">
            <a:avLst/>
          </a:prstGeom>
        </p:spPr>
      </p:pic>
    </p:spTree>
    <p:extLst>
      <p:ext uri="{BB962C8B-B14F-4D97-AF65-F5344CB8AC3E}">
        <p14:creationId xmlns:p14="http://schemas.microsoft.com/office/powerpoint/2010/main" val="2591337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Warehouses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559338" y="4414205"/>
            <a:ext cx="11073321" cy="1502130"/>
          </a:xfrm>
        </p:spPr>
        <p:txBody>
          <a:bodyPr>
            <a:noAutofit/>
          </a:bodyPr>
          <a:lstStyle/>
          <a:p>
            <a:pPr algn="l"/>
            <a:r>
              <a:rPr lang="en-PH" dirty="0"/>
              <a:t>Data warehouses today also collect and store data from non-relational sources, where schema unification is not possible.</a:t>
            </a:r>
          </a:p>
          <a:p>
            <a:pPr algn="l"/>
            <a:r>
              <a:rPr lang="en-PH" dirty="0"/>
              <a:t>Organizations may collect data from multiple sources, and there may be </a:t>
            </a:r>
            <a:r>
              <a:rPr lang="en-PH" b="1" dirty="0">
                <a:solidFill>
                  <a:srgbClr val="FF0000"/>
                </a:solidFill>
              </a:rPr>
              <a:t>duplicates</a:t>
            </a:r>
            <a:r>
              <a:rPr lang="en-PH" dirty="0"/>
              <a:t> in the data collected from different sources. </a:t>
            </a:r>
          </a:p>
        </p:txBody>
      </p:sp>
      <p:pic>
        <p:nvPicPr>
          <p:cNvPr id="6" name="Picture 5" descr="A diagram of data warehouse&#10;&#10;Description automatically generated">
            <a:extLst>
              <a:ext uri="{FF2B5EF4-FFF2-40B4-BE49-F238E27FC236}">
                <a16:creationId xmlns:a16="http://schemas.microsoft.com/office/drawing/2014/main" id="{028C0C6B-04E2-C013-9C81-059648F86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000" y="1213000"/>
            <a:ext cx="5955999" cy="2978000"/>
          </a:xfrm>
          <a:prstGeom prst="rect">
            <a:avLst/>
          </a:prstGeom>
        </p:spPr>
      </p:pic>
    </p:spTree>
    <p:extLst>
      <p:ext uri="{BB962C8B-B14F-4D97-AF65-F5344CB8AC3E}">
        <p14:creationId xmlns:p14="http://schemas.microsoft.com/office/powerpoint/2010/main" val="2846312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Warehouses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559338" y="4761187"/>
            <a:ext cx="11073321" cy="718459"/>
          </a:xfrm>
        </p:spPr>
        <p:txBody>
          <a:bodyPr>
            <a:noAutofit/>
          </a:bodyPr>
          <a:lstStyle/>
          <a:p>
            <a:pPr algn="l"/>
            <a:r>
              <a:rPr lang="en-PH" dirty="0"/>
              <a:t>These steps of collecting data, cleaning/deduplicating the data, and loading the data into a warehouse are referred to as </a:t>
            </a:r>
            <a:r>
              <a:rPr lang="en-PH" b="1" dirty="0">
                <a:solidFill>
                  <a:srgbClr val="00B050"/>
                </a:solidFill>
              </a:rPr>
              <a:t>extract, transform and load (ETL) </a:t>
            </a:r>
            <a:r>
              <a:rPr lang="en-PH" dirty="0"/>
              <a:t>tasks.</a:t>
            </a:r>
          </a:p>
        </p:txBody>
      </p:sp>
      <p:pic>
        <p:nvPicPr>
          <p:cNvPr id="6" name="Picture 5" descr="A diagram of data warehouse&#10;&#10;Description automatically generated">
            <a:extLst>
              <a:ext uri="{FF2B5EF4-FFF2-40B4-BE49-F238E27FC236}">
                <a16:creationId xmlns:a16="http://schemas.microsoft.com/office/drawing/2014/main" id="{028C0C6B-04E2-C013-9C81-059648F86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735" y="1241174"/>
            <a:ext cx="6112526" cy="3056263"/>
          </a:xfrm>
          <a:prstGeom prst="rect">
            <a:avLst/>
          </a:prstGeom>
        </p:spPr>
      </p:pic>
    </p:spTree>
    <p:extLst>
      <p:ext uri="{BB962C8B-B14F-4D97-AF65-F5344CB8AC3E}">
        <p14:creationId xmlns:p14="http://schemas.microsoft.com/office/powerpoint/2010/main" val="175027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Warehousing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52509" y="1374976"/>
            <a:ext cx="6211577" cy="4434617"/>
          </a:xfrm>
        </p:spPr>
        <p:txBody>
          <a:bodyPr>
            <a:noAutofit/>
          </a:bodyPr>
          <a:lstStyle/>
          <a:p>
            <a:pPr algn="l"/>
            <a:r>
              <a:rPr lang="en-PH" dirty="0"/>
              <a:t>Large organizations have a complex internal organization structure, and therefore different data may be present in different locations, or on different operational systems, or under different schemas. </a:t>
            </a:r>
          </a:p>
        </p:txBody>
      </p:sp>
      <p:pic>
        <p:nvPicPr>
          <p:cNvPr id="6" name="Picture 5" descr="A drawing of a building with coins in the garage&#10;&#10;Description automatically generated">
            <a:extLst>
              <a:ext uri="{FF2B5EF4-FFF2-40B4-BE49-F238E27FC236}">
                <a16:creationId xmlns:a16="http://schemas.microsoft.com/office/drawing/2014/main" id="{C5AFC13C-408E-F017-F296-06D0D347D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114" y="1374976"/>
            <a:ext cx="3144157" cy="3144157"/>
          </a:xfrm>
          <a:prstGeom prst="rect">
            <a:avLst/>
          </a:prstGeom>
        </p:spPr>
      </p:pic>
    </p:spTree>
    <p:extLst>
      <p:ext uri="{BB962C8B-B14F-4D97-AF65-F5344CB8AC3E}">
        <p14:creationId xmlns:p14="http://schemas.microsoft.com/office/powerpoint/2010/main" val="3341210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Warehousing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52509" y="1374976"/>
            <a:ext cx="5743491" cy="4434617"/>
          </a:xfrm>
        </p:spPr>
        <p:txBody>
          <a:bodyPr>
            <a:noAutofit/>
          </a:bodyPr>
          <a:lstStyle/>
          <a:p>
            <a:pPr algn="l"/>
            <a:r>
              <a:rPr lang="en-PH" dirty="0"/>
              <a:t>For instance, manufacturing problem data and customer complaint data may be stored on different database systems. </a:t>
            </a:r>
          </a:p>
          <a:p>
            <a:pPr algn="l"/>
            <a:endParaRPr lang="en-PH" dirty="0"/>
          </a:p>
          <a:p>
            <a:pPr algn="l"/>
            <a:r>
              <a:rPr lang="en-PH" dirty="0"/>
              <a:t>Organizations often purchase data from external sources</a:t>
            </a:r>
          </a:p>
          <a:p>
            <a:pPr algn="l"/>
            <a:endParaRPr lang="en-PH" dirty="0"/>
          </a:p>
          <a:p>
            <a:pPr algn="l"/>
            <a:r>
              <a:rPr lang="en-PH" dirty="0"/>
              <a:t>Such as mailing lists that are used for product promotions, or credit scores of customers that are provided by credit bureaus, to decide on creditworthiness of customers.</a:t>
            </a:r>
          </a:p>
        </p:txBody>
      </p:sp>
      <p:pic>
        <p:nvPicPr>
          <p:cNvPr id="5" name="Picture 4" descr="A drawing of a building with coins in the garage&#10;&#10;Description automatically generated">
            <a:extLst>
              <a:ext uri="{FF2B5EF4-FFF2-40B4-BE49-F238E27FC236}">
                <a16:creationId xmlns:a16="http://schemas.microsoft.com/office/drawing/2014/main" id="{8D9A4FC7-A6C8-5D72-4AE9-06014DD33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699" y="1374976"/>
            <a:ext cx="2788810" cy="2788810"/>
          </a:xfrm>
          <a:prstGeom prst="rect">
            <a:avLst/>
          </a:prstGeom>
        </p:spPr>
      </p:pic>
    </p:spTree>
    <p:extLst>
      <p:ext uri="{BB962C8B-B14F-4D97-AF65-F5344CB8AC3E}">
        <p14:creationId xmlns:p14="http://schemas.microsoft.com/office/powerpoint/2010/main" val="688568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Warehousing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52509" y="1374976"/>
            <a:ext cx="5743491" cy="4601281"/>
          </a:xfrm>
        </p:spPr>
        <p:txBody>
          <a:bodyPr>
            <a:noAutofit/>
          </a:bodyPr>
          <a:lstStyle/>
          <a:p>
            <a:pPr algn="l"/>
            <a:r>
              <a:rPr lang="en-PH" dirty="0"/>
              <a:t>Corporate decision makers require access to information from multiple such sources.</a:t>
            </a:r>
          </a:p>
          <a:p>
            <a:pPr algn="l"/>
            <a:endParaRPr lang="en-PH" dirty="0"/>
          </a:p>
          <a:p>
            <a:pPr algn="l"/>
            <a:r>
              <a:rPr lang="en-PH" dirty="0"/>
              <a:t>Setting up queries on individual sources is both cumbersome and inefficient. </a:t>
            </a:r>
          </a:p>
          <a:p>
            <a:pPr algn="l"/>
            <a:endParaRPr lang="en-PH" dirty="0"/>
          </a:p>
          <a:p>
            <a:pPr algn="l"/>
            <a:endParaRPr lang="en-PH" dirty="0"/>
          </a:p>
          <a:p>
            <a:pPr algn="l"/>
            <a:endParaRPr lang="en-PH" dirty="0"/>
          </a:p>
        </p:txBody>
      </p:sp>
      <p:pic>
        <p:nvPicPr>
          <p:cNvPr id="7" name="Picture 6" descr="A drawing of a building with coins in the garage&#10;&#10;Description automatically generated">
            <a:extLst>
              <a:ext uri="{FF2B5EF4-FFF2-40B4-BE49-F238E27FC236}">
                <a16:creationId xmlns:a16="http://schemas.microsoft.com/office/drawing/2014/main" id="{609B6FEA-DF2B-B751-E050-F690D1D3E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699" y="1374976"/>
            <a:ext cx="2788810" cy="2788810"/>
          </a:xfrm>
          <a:prstGeom prst="rect">
            <a:avLst/>
          </a:prstGeom>
        </p:spPr>
      </p:pic>
    </p:spTree>
    <p:extLst>
      <p:ext uri="{BB962C8B-B14F-4D97-AF65-F5344CB8AC3E}">
        <p14:creationId xmlns:p14="http://schemas.microsoft.com/office/powerpoint/2010/main" val="1435912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algn="l"/>
            <a:endParaRPr lang="en-US" sz="2800" b="1" dirty="0">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b="1" dirty="0">
                <a:latin typeface="Calibri Light (Headings)"/>
              </a:rPr>
              <a:t>Business Intelligence and Data Analytics</a:t>
            </a:r>
          </a:p>
          <a:p>
            <a:pPr marL="457200" indent="-457200" algn="l">
              <a:buFont typeface="Wingdings" pitchFamily="2" charset="2"/>
              <a:buChar char="Ø"/>
            </a:pPr>
            <a:endParaRPr lang="en-US" sz="2800" i="0" dirty="0">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 Warehouses</a:t>
            </a: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r>
              <a:rPr lang="en-US" sz="2800" i="0" dirty="0">
                <a:solidFill>
                  <a:schemeClr val="bg2">
                    <a:lumMod val="75000"/>
                  </a:schemeClr>
                </a:solidFill>
                <a:effectLst/>
                <a:latin typeface="Calibri Light (Headings)"/>
              </a:rPr>
              <a:t>Multidimensional Analysis and Online Analytical Processing (OLAP)</a:t>
            </a: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endParaRPr lang="en-US" sz="2800" b="1" i="0" dirty="0">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endParaRPr lang="en-US" sz="2800" b="1" i="0" dirty="0">
              <a:effectLst/>
              <a:latin typeface="Calibri Light (Headings)"/>
            </a:endParaRPr>
          </a:p>
          <a:p>
            <a:pPr marL="457200" indent="-457200" algn="l">
              <a:buFont typeface="Wingdings" pitchFamily="2" charset="2"/>
              <a:buChar char="Ø"/>
            </a:pPr>
            <a:endParaRPr lang="en-US" sz="2800" b="1" i="0" dirty="0">
              <a:effectLst/>
              <a:latin typeface="Calibri Light (Headings)"/>
            </a:endParaRPr>
          </a:p>
          <a:p>
            <a:pPr algn="l"/>
            <a:endParaRPr lang="en-US" sz="2800" b="0" i="0" dirty="0">
              <a:solidFill>
                <a:srgbClr val="636C8B"/>
              </a:solidFill>
              <a:effectLst/>
              <a:latin typeface="Calibri Light (Headings)"/>
            </a:endParaRPr>
          </a:p>
        </p:txBody>
      </p:sp>
    </p:spTree>
    <p:extLst>
      <p:ext uri="{BB962C8B-B14F-4D97-AF65-F5344CB8AC3E}">
        <p14:creationId xmlns:p14="http://schemas.microsoft.com/office/powerpoint/2010/main" val="11720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Warehousing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52509" y="1374976"/>
            <a:ext cx="5743491" cy="4601281"/>
          </a:xfrm>
        </p:spPr>
        <p:txBody>
          <a:bodyPr>
            <a:noAutofit/>
          </a:bodyPr>
          <a:lstStyle/>
          <a:p>
            <a:pPr algn="l"/>
            <a:r>
              <a:rPr lang="en-PH" dirty="0"/>
              <a:t>Moreover, the sources of data may store only current data, whereas decision makers may need access to past data as well</a:t>
            </a:r>
          </a:p>
          <a:p>
            <a:pPr algn="l"/>
            <a:endParaRPr lang="en-PH" dirty="0"/>
          </a:p>
          <a:p>
            <a:pPr algn="l"/>
            <a:r>
              <a:rPr lang="en-PH" dirty="0"/>
              <a:t>For instance, information about how purchase patterns have changed in the past few years could be of great importance. </a:t>
            </a:r>
          </a:p>
          <a:p>
            <a:pPr algn="l"/>
            <a:endParaRPr lang="en-PH" dirty="0"/>
          </a:p>
          <a:p>
            <a:pPr algn="l"/>
            <a:r>
              <a:rPr lang="en-PH" dirty="0"/>
              <a:t>Data warehouses provide a solution to these problems. </a:t>
            </a:r>
          </a:p>
          <a:p>
            <a:pPr algn="l"/>
            <a:endParaRPr lang="en-PH" dirty="0"/>
          </a:p>
        </p:txBody>
      </p:sp>
      <p:pic>
        <p:nvPicPr>
          <p:cNvPr id="6" name="Picture 5" descr="A drawing of a building with coins in the garage&#10;&#10;Description automatically generated">
            <a:extLst>
              <a:ext uri="{FF2B5EF4-FFF2-40B4-BE49-F238E27FC236}">
                <a16:creationId xmlns:a16="http://schemas.microsoft.com/office/drawing/2014/main" id="{AC544AA1-5CD1-DD64-2A50-992C23DFC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699" y="1374976"/>
            <a:ext cx="2788810" cy="2788810"/>
          </a:xfrm>
          <a:prstGeom prst="rect">
            <a:avLst/>
          </a:prstGeom>
        </p:spPr>
      </p:pic>
    </p:spTree>
    <p:extLst>
      <p:ext uri="{BB962C8B-B14F-4D97-AF65-F5344CB8AC3E}">
        <p14:creationId xmlns:p14="http://schemas.microsoft.com/office/powerpoint/2010/main" val="1209122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Warehousing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52509" y="1374976"/>
            <a:ext cx="5743491" cy="4601281"/>
          </a:xfrm>
        </p:spPr>
        <p:txBody>
          <a:bodyPr>
            <a:noAutofit/>
          </a:bodyPr>
          <a:lstStyle/>
          <a:p>
            <a:pPr algn="l"/>
            <a:r>
              <a:rPr lang="en-PH" dirty="0"/>
              <a:t>A </a:t>
            </a:r>
            <a:r>
              <a:rPr lang="en-PH" b="1" dirty="0">
                <a:solidFill>
                  <a:srgbClr val="00B050"/>
                </a:solidFill>
              </a:rPr>
              <a:t>data warehouse </a:t>
            </a:r>
            <a:r>
              <a:rPr lang="en-PH" dirty="0"/>
              <a:t>is a repository (or archive) of information gathered from multiple sources, stored under a unified schema, at a single site.</a:t>
            </a:r>
          </a:p>
          <a:p>
            <a:pPr algn="l"/>
            <a:endParaRPr lang="en-PH" dirty="0"/>
          </a:p>
          <a:p>
            <a:pPr algn="l"/>
            <a:r>
              <a:rPr lang="en-PH" dirty="0"/>
              <a:t>Once gathered, the data are stored for a long time, permitting access to </a:t>
            </a:r>
            <a:r>
              <a:rPr lang="en-PH" b="1" dirty="0">
                <a:solidFill>
                  <a:srgbClr val="0070C0"/>
                </a:solidFill>
              </a:rPr>
              <a:t>historical data</a:t>
            </a:r>
            <a:r>
              <a:rPr lang="en-PH" dirty="0"/>
              <a:t>. </a:t>
            </a:r>
          </a:p>
          <a:p>
            <a:pPr algn="l"/>
            <a:endParaRPr lang="en-PH" dirty="0"/>
          </a:p>
          <a:p>
            <a:pPr algn="l"/>
            <a:r>
              <a:rPr lang="en-PH" dirty="0"/>
              <a:t>Data warehouses provide the user a single consolidated interface to data, making decision-support queries easier to write. </a:t>
            </a:r>
          </a:p>
        </p:txBody>
      </p:sp>
      <p:pic>
        <p:nvPicPr>
          <p:cNvPr id="5" name="Picture 4" descr="A drawing of a building with coins in the garage&#10;&#10;Description automatically generated">
            <a:extLst>
              <a:ext uri="{FF2B5EF4-FFF2-40B4-BE49-F238E27FC236}">
                <a16:creationId xmlns:a16="http://schemas.microsoft.com/office/drawing/2014/main" id="{7D8F01AE-C2A1-6B23-7B39-2C721415C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3699" y="1374976"/>
            <a:ext cx="2788810" cy="2788810"/>
          </a:xfrm>
          <a:prstGeom prst="rect">
            <a:avLst/>
          </a:prstGeom>
        </p:spPr>
      </p:pic>
    </p:spTree>
    <p:extLst>
      <p:ext uri="{BB962C8B-B14F-4D97-AF65-F5344CB8AC3E}">
        <p14:creationId xmlns:p14="http://schemas.microsoft.com/office/powerpoint/2010/main" val="959226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Components of a Data Warehouse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6">
            <a:extLst>
              <a:ext uri="{FF2B5EF4-FFF2-40B4-BE49-F238E27FC236}">
                <a16:creationId xmlns:a16="http://schemas.microsoft.com/office/drawing/2014/main" id="{519D35F8-D390-9934-3356-AF94AAFB1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962" y="1409700"/>
            <a:ext cx="7966075"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453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Issues when building a Data Warehouse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459283" y="1293333"/>
            <a:ext cx="11273434" cy="4601281"/>
          </a:xfrm>
        </p:spPr>
        <p:txBody>
          <a:bodyPr>
            <a:noAutofit/>
          </a:bodyPr>
          <a:lstStyle/>
          <a:p>
            <a:pPr algn="l"/>
            <a:r>
              <a:rPr lang="en-PH" b="1" dirty="0">
                <a:solidFill>
                  <a:srgbClr val="0070C0"/>
                </a:solidFill>
              </a:rPr>
              <a:t>1. When and how to gather data</a:t>
            </a:r>
          </a:p>
          <a:p>
            <a:pPr marL="800100" lvl="1" indent="-342900" algn="l">
              <a:buFont typeface="Wingdings" pitchFamily="2" charset="2"/>
              <a:buChar char="§"/>
            </a:pPr>
            <a:r>
              <a:rPr lang="en-PH" b="1" dirty="0">
                <a:solidFill>
                  <a:srgbClr val="0070C0"/>
                </a:solidFill>
              </a:rPr>
              <a:t>Source-driven architecture: </a:t>
            </a:r>
            <a:r>
              <a:rPr lang="en-PH" dirty="0"/>
              <a:t>Data sources transmit new information, either continually or periodically</a:t>
            </a:r>
          </a:p>
          <a:p>
            <a:pPr marL="800100" lvl="1" indent="-342900" algn="l">
              <a:buFont typeface="Wingdings" pitchFamily="2" charset="2"/>
              <a:buChar char="§"/>
            </a:pPr>
            <a:r>
              <a:rPr lang="en-PH" b="1" dirty="0">
                <a:solidFill>
                  <a:srgbClr val="0070C0"/>
                </a:solidFill>
              </a:rPr>
              <a:t>Destination-driven architecture: </a:t>
            </a:r>
            <a:r>
              <a:rPr lang="en-PH" dirty="0"/>
              <a:t>The data warehouse periodically sends requests for new data to the sources.</a:t>
            </a:r>
          </a:p>
          <a:p>
            <a:pPr lvl="1" algn="l"/>
            <a:endParaRPr lang="en-PH" b="1" dirty="0">
              <a:solidFill>
                <a:srgbClr val="0070C0"/>
              </a:solidFill>
            </a:endParaRPr>
          </a:p>
          <a:p>
            <a:pPr algn="l"/>
            <a:r>
              <a:rPr lang="en-PH" dirty="0"/>
              <a:t>Organizations wants </a:t>
            </a:r>
            <a:r>
              <a:rPr lang="en-PH" b="1" dirty="0">
                <a:solidFill>
                  <a:srgbClr val="00B050"/>
                </a:solidFill>
              </a:rPr>
              <a:t>up-to-date data </a:t>
            </a:r>
            <a:r>
              <a:rPr lang="en-PH" dirty="0"/>
              <a:t>as much as possible. </a:t>
            </a:r>
          </a:p>
          <a:p>
            <a:pPr algn="l"/>
            <a:r>
              <a:rPr lang="en-PH" b="1" dirty="0">
                <a:solidFill>
                  <a:srgbClr val="0070C0"/>
                </a:solidFill>
              </a:rPr>
              <a:t>Synchronous replication </a:t>
            </a:r>
            <a:r>
              <a:rPr lang="en-PH" dirty="0"/>
              <a:t>is </a:t>
            </a:r>
            <a:r>
              <a:rPr lang="en-PH" b="1" dirty="0">
                <a:solidFill>
                  <a:srgbClr val="FF0000"/>
                </a:solidFill>
              </a:rPr>
              <a:t>expense</a:t>
            </a:r>
            <a:r>
              <a:rPr lang="en-PH" dirty="0"/>
              <a:t>. Many data warehouses do not use this.</a:t>
            </a:r>
          </a:p>
          <a:p>
            <a:pPr algn="l"/>
            <a:r>
              <a:rPr lang="en-PH" dirty="0"/>
              <a:t>Traditionally, analysts were happy with using</a:t>
            </a:r>
            <a:r>
              <a:rPr lang="en-PH" b="1" dirty="0">
                <a:solidFill>
                  <a:srgbClr val="0070C0"/>
                </a:solidFill>
              </a:rPr>
              <a:t> yesterday’s data</a:t>
            </a:r>
            <a:r>
              <a:rPr lang="en-PH" dirty="0"/>
              <a:t>, so data warehouses could be loaded with data up to the end of the previous day.</a:t>
            </a:r>
          </a:p>
          <a:p>
            <a:pPr algn="l"/>
            <a:r>
              <a:rPr lang="en-PH" dirty="0"/>
              <a:t>The </a:t>
            </a:r>
            <a:r>
              <a:rPr lang="en-PH" b="1" dirty="0">
                <a:solidFill>
                  <a:srgbClr val="0070C0"/>
                </a:solidFill>
              </a:rPr>
              <a:t>data freshness </a:t>
            </a:r>
            <a:r>
              <a:rPr lang="en-PH" dirty="0"/>
              <a:t>requirements depend on the application. Data that are within a few hours old may be sufficient for some applications;</a:t>
            </a:r>
          </a:p>
        </p:txBody>
      </p:sp>
    </p:spTree>
    <p:extLst>
      <p:ext uri="{BB962C8B-B14F-4D97-AF65-F5344CB8AC3E}">
        <p14:creationId xmlns:p14="http://schemas.microsoft.com/office/powerpoint/2010/main" val="2742389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Issues when building a Data Warehouse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459283" y="1293333"/>
            <a:ext cx="11273434" cy="4601281"/>
          </a:xfrm>
        </p:spPr>
        <p:txBody>
          <a:bodyPr>
            <a:noAutofit/>
          </a:bodyPr>
          <a:lstStyle/>
          <a:p>
            <a:pPr algn="l"/>
            <a:r>
              <a:rPr lang="en-PH" b="1" dirty="0">
                <a:solidFill>
                  <a:srgbClr val="0070C0"/>
                </a:solidFill>
              </a:rPr>
              <a:t>2. What schema to use</a:t>
            </a:r>
          </a:p>
          <a:p>
            <a:pPr algn="l"/>
            <a:r>
              <a:rPr lang="en-PH" sz="2100" dirty="0"/>
              <a:t>Data sources that have been constructed independently are likely to have</a:t>
            </a:r>
            <a:r>
              <a:rPr lang="en-PH" sz="2100" b="1" dirty="0">
                <a:solidFill>
                  <a:srgbClr val="FF0000"/>
                </a:solidFill>
              </a:rPr>
              <a:t> different schemas</a:t>
            </a:r>
            <a:r>
              <a:rPr lang="en-PH" sz="2100" dirty="0"/>
              <a:t> or may even use </a:t>
            </a:r>
            <a:r>
              <a:rPr lang="en-PH" sz="2100" b="1" dirty="0">
                <a:solidFill>
                  <a:srgbClr val="FF0000"/>
                </a:solidFill>
              </a:rPr>
              <a:t>different data models</a:t>
            </a:r>
            <a:r>
              <a:rPr lang="en-PH" sz="2100" dirty="0"/>
              <a:t>. </a:t>
            </a:r>
          </a:p>
          <a:p>
            <a:pPr algn="l"/>
            <a:endParaRPr lang="en-PH" sz="2100" dirty="0"/>
          </a:p>
          <a:p>
            <a:pPr algn="l"/>
            <a:r>
              <a:rPr lang="en-PH" sz="2100" dirty="0"/>
              <a:t>Part of the task of a warehouse is to perform </a:t>
            </a:r>
            <a:r>
              <a:rPr lang="en-PH" sz="2100" b="1" dirty="0">
                <a:solidFill>
                  <a:srgbClr val="00B050"/>
                </a:solidFill>
              </a:rPr>
              <a:t>schema integration </a:t>
            </a:r>
            <a:r>
              <a:rPr lang="en-PH" sz="2100" dirty="0"/>
              <a:t>and to convert data to the integrated schema before they are stored.</a:t>
            </a:r>
          </a:p>
          <a:p>
            <a:pPr algn="l"/>
            <a:endParaRPr lang="en-PH" sz="2100" dirty="0"/>
          </a:p>
          <a:p>
            <a:pPr algn="l"/>
            <a:r>
              <a:rPr lang="en-PH" sz="2100" dirty="0"/>
              <a:t>As a result, the data stored in the warehouse are </a:t>
            </a:r>
            <a:r>
              <a:rPr lang="en-PH" sz="2100" b="1" dirty="0">
                <a:solidFill>
                  <a:srgbClr val="0070C0"/>
                </a:solidFill>
              </a:rPr>
              <a:t>not just a copy of the data </a:t>
            </a:r>
            <a:r>
              <a:rPr lang="en-PH" sz="2100" dirty="0"/>
              <a:t>at the sources. Instead, they can be thought of as a </a:t>
            </a:r>
            <a:r>
              <a:rPr lang="en-PH" sz="2100" b="1" dirty="0">
                <a:solidFill>
                  <a:srgbClr val="0070C0"/>
                </a:solidFill>
              </a:rPr>
              <a:t>materialized view </a:t>
            </a:r>
            <a:r>
              <a:rPr lang="en-PH" sz="2100" dirty="0"/>
              <a:t>of the data at the sources. </a:t>
            </a:r>
          </a:p>
          <a:p>
            <a:pPr algn="l"/>
            <a:endParaRPr lang="en-PH" sz="2100" dirty="0"/>
          </a:p>
          <a:p>
            <a:pPr algn="l"/>
            <a:r>
              <a:rPr lang="en-PH" sz="2100" dirty="0"/>
              <a:t>(A materialized view is a duplicate data table created by combining data from multiple existing tables for faster data retrieval.)</a:t>
            </a:r>
          </a:p>
        </p:txBody>
      </p:sp>
    </p:spTree>
    <p:extLst>
      <p:ext uri="{BB962C8B-B14F-4D97-AF65-F5344CB8AC3E}">
        <p14:creationId xmlns:p14="http://schemas.microsoft.com/office/powerpoint/2010/main" val="3414797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Issues when building a Data Warehouse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459283" y="1293333"/>
            <a:ext cx="11273434" cy="4601281"/>
          </a:xfrm>
        </p:spPr>
        <p:txBody>
          <a:bodyPr>
            <a:noAutofit/>
          </a:bodyPr>
          <a:lstStyle/>
          <a:p>
            <a:pPr algn="l"/>
            <a:r>
              <a:rPr lang="en-PH" b="1" dirty="0">
                <a:solidFill>
                  <a:srgbClr val="0070C0"/>
                </a:solidFill>
              </a:rPr>
              <a:t>3. Data transformation and cleansing</a:t>
            </a:r>
          </a:p>
          <a:p>
            <a:pPr algn="l"/>
            <a:r>
              <a:rPr lang="en-PH" sz="2100" dirty="0"/>
              <a:t>The task of correcting and preprocessing data is called </a:t>
            </a:r>
            <a:r>
              <a:rPr lang="en-PH" sz="2100" b="1" dirty="0">
                <a:solidFill>
                  <a:srgbClr val="00B050"/>
                </a:solidFill>
              </a:rPr>
              <a:t>data cleansing</a:t>
            </a:r>
            <a:r>
              <a:rPr lang="en-PH" sz="2100" dirty="0"/>
              <a:t>. Data sources often deliver data with numerous minor inconsistencies, which can be corrected. </a:t>
            </a:r>
          </a:p>
          <a:p>
            <a:pPr algn="l"/>
            <a:endParaRPr lang="en-PH" sz="2100" dirty="0"/>
          </a:p>
          <a:p>
            <a:pPr algn="l"/>
            <a:r>
              <a:rPr lang="en-PH" sz="2100" dirty="0"/>
              <a:t>For example, names are often misspelled, and addresses may have street, area, or city names misspelled, or postal codes entered incorrectly. </a:t>
            </a:r>
          </a:p>
          <a:p>
            <a:pPr algn="l"/>
            <a:endParaRPr lang="en-PH" sz="2100" dirty="0"/>
          </a:p>
          <a:p>
            <a:pPr algn="l"/>
            <a:r>
              <a:rPr lang="en-PH" sz="2100" dirty="0"/>
              <a:t>Address lists collected from multiple sources may have duplicates that need to be eliminated </a:t>
            </a:r>
          </a:p>
          <a:p>
            <a:pPr algn="l"/>
            <a:endParaRPr lang="en-PH" sz="2100" dirty="0"/>
          </a:p>
          <a:p>
            <a:pPr algn="l"/>
            <a:r>
              <a:rPr lang="en-PH" sz="2100" dirty="0"/>
              <a:t>Data may be transformed in ways other than cleansing, such as changing the units of measure, or converting the data to a different schema by joining data from multiple source relations. </a:t>
            </a:r>
          </a:p>
          <a:p>
            <a:pPr algn="l"/>
            <a:endParaRPr lang="en-PH" dirty="0"/>
          </a:p>
          <a:p>
            <a:pPr algn="l"/>
            <a:endParaRPr lang="en-PH" dirty="0"/>
          </a:p>
          <a:p>
            <a:pPr algn="l"/>
            <a:endParaRPr lang="en-PH" b="1" dirty="0">
              <a:solidFill>
                <a:srgbClr val="0070C0"/>
              </a:solidFill>
            </a:endParaRPr>
          </a:p>
        </p:txBody>
      </p:sp>
    </p:spTree>
    <p:extLst>
      <p:ext uri="{BB962C8B-B14F-4D97-AF65-F5344CB8AC3E}">
        <p14:creationId xmlns:p14="http://schemas.microsoft.com/office/powerpoint/2010/main" val="2823788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Issues when building a Data Warehouse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459283" y="1293333"/>
            <a:ext cx="11273434" cy="4601281"/>
          </a:xfrm>
        </p:spPr>
        <p:txBody>
          <a:bodyPr>
            <a:noAutofit/>
          </a:bodyPr>
          <a:lstStyle/>
          <a:p>
            <a:pPr algn="l"/>
            <a:r>
              <a:rPr lang="en-PH" b="1" dirty="0">
                <a:solidFill>
                  <a:srgbClr val="0070C0"/>
                </a:solidFill>
              </a:rPr>
              <a:t>4. How to propagate updates</a:t>
            </a:r>
          </a:p>
          <a:p>
            <a:pPr algn="l"/>
            <a:r>
              <a:rPr lang="en-PH" dirty="0"/>
              <a:t>Updates on relations at the data sources must be propagated to the data warehouse. If the relations at the data warehouse are exactly the same as those at the data source, the propagation is straightforward. </a:t>
            </a:r>
          </a:p>
          <a:p>
            <a:pPr algn="l"/>
            <a:endParaRPr lang="en-PH" dirty="0"/>
          </a:p>
          <a:p>
            <a:pPr algn="l"/>
            <a:r>
              <a:rPr lang="en-PH" dirty="0"/>
              <a:t>If they are not, the problem of propagating updates is basically the </a:t>
            </a:r>
            <a:r>
              <a:rPr lang="en-PH" b="1" i="1" dirty="0"/>
              <a:t>view-maintenance problem </a:t>
            </a:r>
          </a:p>
          <a:p>
            <a:pPr algn="l"/>
            <a:endParaRPr lang="en-PH" b="1" dirty="0">
              <a:solidFill>
                <a:srgbClr val="0070C0"/>
              </a:solidFill>
            </a:endParaRPr>
          </a:p>
        </p:txBody>
      </p:sp>
    </p:spTree>
    <p:extLst>
      <p:ext uri="{BB962C8B-B14F-4D97-AF65-F5344CB8AC3E}">
        <p14:creationId xmlns:p14="http://schemas.microsoft.com/office/powerpoint/2010/main" val="305287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Issues when building a Data Warehouse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459283" y="1293333"/>
            <a:ext cx="11273434" cy="4601281"/>
          </a:xfrm>
        </p:spPr>
        <p:txBody>
          <a:bodyPr>
            <a:noAutofit/>
          </a:bodyPr>
          <a:lstStyle/>
          <a:p>
            <a:pPr algn="l"/>
            <a:r>
              <a:rPr lang="en-PH" b="1" dirty="0">
                <a:solidFill>
                  <a:srgbClr val="0070C0"/>
                </a:solidFill>
              </a:rPr>
              <a:t>5. What data to summarize?</a:t>
            </a:r>
          </a:p>
          <a:p>
            <a:pPr algn="l"/>
            <a:r>
              <a:rPr lang="en-PH" sz="2100" dirty="0"/>
              <a:t>The raw data generated by a transaction-processing system may be too large to store online. </a:t>
            </a:r>
          </a:p>
          <a:p>
            <a:pPr algn="l"/>
            <a:endParaRPr lang="en-PH" sz="2100" dirty="0"/>
          </a:p>
          <a:p>
            <a:pPr algn="l"/>
            <a:r>
              <a:rPr lang="en-PH" sz="2100" dirty="0"/>
              <a:t>However, we can answer many queries by maintaining just summary data obtained by aggregation on a relation, rather than maintaining the entire relation.</a:t>
            </a:r>
          </a:p>
          <a:p>
            <a:pPr algn="l"/>
            <a:endParaRPr lang="en-PH" sz="2100" dirty="0"/>
          </a:p>
          <a:p>
            <a:pPr algn="l"/>
            <a:r>
              <a:rPr lang="en-PH" sz="2100" dirty="0"/>
              <a:t>For example, instead of storing data about every sale of clothing, we can store total sales of clothing by item name and category. </a:t>
            </a:r>
          </a:p>
          <a:p>
            <a:pPr marL="457200" indent="-457200" algn="l">
              <a:buFont typeface="+mj-lt"/>
              <a:buAutoNum type="arabicPeriod"/>
            </a:pPr>
            <a:endParaRPr lang="en-PH" b="1" dirty="0">
              <a:solidFill>
                <a:srgbClr val="0070C0"/>
              </a:solidFill>
            </a:endParaRPr>
          </a:p>
        </p:txBody>
      </p:sp>
    </p:spTree>
    <p:extLst>
      <p:ext uri="{BB962C8B-B14F-4D97-AF65-F5344CB8AC3E}">
        <p14:creationId xmlns:p14="http://schemas.microsoft.com/office/powerpoint/2010/main" val="3850806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Issues when building a Data Warehouse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540926" y="1436914"/>
            <a:ext cx="6578331" cy="3967843"/>
          </a:xfrm>
        </p:spPr>
        <p:txBody>
          <a:bodyPr>
            <a:noAutofit/>
          </a:bodyPr>
          <a:lstStyle/>
          <a:p>
            <a:pPr algn="l"/>
            <a:r>
              <a:rPr lang="en-PH" dirty="0"/>
              <a:t>The different steps involved in getting data into a data warehouse are called </a:t>
            </a:r>
            <a:r>
              <a:rPr lang="en-PH" b="1" dirty="0">
                <a:solidFill>
                  <a:srgbClr val="0070C0"/>
                </a:solidFill>
              </a:rPr>
              <a:t>extract, transform, and load or ETL tasks</a:t>
            </a:r>
          </a:p>
          <a:p>
            <a:pPr algn="l"/>
            <a:endParaRPr lang="en-PH" b="1" dirty="0">
              <a:solidFill>
                <a:srgbClr val="0070C0"/>
              </a:solidFill>
            </a:endParaRPr>
          </a:p>
          <a:p>
            <a:pPr algn="l"/>
            <a:r>
              <a:rPr lang="en-PH" b="1" dirty="0">
                <a:solidFill>
                  <a:srgbClr val="00B050"/>
                </a:solidFill>
              </a:rPr>
              <a:t>Extraction</a:t>
            </a:r>
            <a:r>
              <a:rPr lang="en-PH" dirty="0"/>
              <a:t> refers to getting data from the sources,</a:t>
            </a:r>
          </a:p>
          <a:p>
            <a:pPr algn="l"/>
            <a:r>
              <a:rPr lang="en-PH" b="1" dirty="0">
                <a:solidFill>
                  <a:srgbClr val="00B050"/>
                </a:solidFill>
              </a:rPr>
              <a:t>Load</a:t>
            </a:r>
            <a:r>
              <a:rPr lang="en-PH" dirty="0"/>
              <a:t> refers to loading the data into the data warehouse. </a:t>
            </a:r>
          </a:p>
          <a:p>
            <a:pPr algn="l"/>
            <a:r>
              <a:rPr lang="en-PH" dirty="0"/>
              <a:t>In current generation data warehouses that support user-defined functions or</a:t>
            </a:r>
            <a:r>
              <a:rPr lang="en-PH" b="1" dirty="0"/>
              <a:t> MapReduce frameworks.</a:t>
            </a:r>
          </a:p>
        </p:txBody>
      </p:sp>
      <p:pic>
        <p:nvPicPr>
          <p:cNvPr id="5" name="Picture 4" descr="A diagram of data warehouse&#10;&#10;Description automatically generated">
            <a:extLst>
              <a:ext uri="{FF2B5EF4-FFF2-40B4-BE49-F238E27FC236}">
                <a16:creationId xmlns:a16="http://schemas.microsoft.com/office/drawing/2014/main" id="{9A19DD96-B908-9178-AB4A-DD08FE766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692" y="1436914"/>
            <a:ext cx="4316382" cy="2158191"/>
          </a:xfrm>
          <a:prstGeom prst="rect">
            <a:avLst/>
          </a:prstGeom>
        </p:spPr>
      </p:pic>
    </p:spTree>
    <p:extLst>
      <p:ext uri="{BB962C8B-B14F-4D97-AF65-F5344CB8AC3E}">
        <p14:creationId xmlns:p14="http://schemas.microsoft.com/office/powerpoint/2010/main" val="771041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Warehouse Schemas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328654" y="1290562"/>
            <a:ext cx="6790603" cy="4280504"/>
          </a:xfrm>
        </p:spPr>
        <p:txBody>
          <a:bodyPr>
            <a:noAutofit/>
          </a:bodyPr>
          <a:lstStyle/>
          <a:p>
            <a:pPr algn="l"/>
            <a:r>
              <a:rPr lang="en-PH" sz="2100" dirty="0"/>
              <a:t>Data warehouses typically have </a:t>
            </a:r>
            <a:r>
              <a:rPr lang="en-PH" sz="2100" b="1" dirty="0">
                <a:solidFill>
                  <a:srgbClr val="00B050"/>
                </a:solidFill>
              </a:rPr>
              <a:t>schemas</a:t>
            </a:r>
            <a:r>
              <a:rPr lang="en-PH" sz="2100" dirty="0"/>
              <a:t> that are designed for data analysis.</a:t>
            </a:r>
          </a:p>
          <a:p>
            <a:pPr algn="l"/>
            <a:endParaRPr lang="en-PH" sz="2100" dirty="0"/>
          </a:p>
          <a:p>
            <a:pPr algn="l"/>
            <a:r>
              <a:rPr lang="en-PH" sz="2100" dirty="0"/>
              <a:t>The relations in a data warehouse schema can usually be classified as </a:t>
            </a:r>
            <a:r>
              <a:rPr lang="en-PH" sz="2100" b="1" dirty="0">
                <a:solidFill>
                  <a:srgbClr val="0070C0"/>
                </a:solidFill>
              </a:rPr>
              <a:t>fact tables </a:t>
            </a:r>
            <a:r>
              <a:rPr lang="en-PH" sz="2100" dirty="0"/>
              <a:t>and </a:t>
            </a:r>
            <a:r>
              <a:rPr lang="en-PH" sz="2100" b="1" dirty="0">
                <a:solidFill>
                  <a:srgbClr val="0070C0"/>
                </a:solidFill>
              </a:rPr>
              <a:t>dimension tables</a:t>
            </a:r>
            <a:r>
              <a:rPr lang="en-PH" sz="2100" dirty="0"/>
              <a:t>.</a:t>
            </a:r>
          </a:p>
          <a:p>
            <a:pPr algn="l"/>
            <a:endParaRPr lang="en-PH" sz="2100" dirty="0"/>
          </a:p>
          <a:p>
            <a:pPr algn="l"/>
            <a:r>
              <a:rPr lang="en-PH" sz="2100" dirty="0"/>
              <a:t>Fact tables record information about </a:t>
            </a:r>
            <a:r>
              <a:rPr lang="en-PH" sz="2100" b="1" dirty="0">
                <a:solidFill>
                  <a:srgbClr val="0070C0"/>
                </a:solidFill>
              </a:rPr>
              <a:t>individual events</a:t>
            </a:r>
            <a:r>
              <a:rPr lang="en-PH" sz="2100" dirty="0"/>
              <a:t>, such as sales, and are </a:t>
            </a:r>
            <a:r>
              <a:rPr lang="en-PH" sz="2100" b="1" dirty="0">
                <a:solidFill>
                  <a:srgbClr val="FF0000"/>
                </a:solidFill>
              </a:rPr>
              <a:t>usually very large</a:t>
            </a:r>
            <a:r>
              <a:rPr lang="en-PH" sz="2100" dirty="0"/>
              <a:t>. </a:t>
            </a:r>
          </a:p>
          <a:p>
            <a:pPr algn="l"/>
            <a:endParaRPr lang="en-PH" sz="2100" dirty="0"/>
          </a:p>
          <a:p>
            <a:pPr algn="l"/>
            <a:r>
              <a:rPr lang="en-PH" sz="2100" dirty="0"/>
              <a:t>A table recording sales information for a retail store, with one tuple for each item that is sold, is a typical example of a fact table. </a:t>
            </a:r>
          </a:p>
          <a:p>
            <a:pPr algn="l"/>
            <a:endParaRPr lang="en-PH" sz="2100" dirty="0"/>
          </a:p>
        </p:txBody>
      </p:sp>
      <p:pic>
        <p:nvPicPr>
          <p:cNvPr id="7" name="Content Placeholder 3">
            <a:extLst>
              <a:ext uri="{FF2B5EF4-FFF2-40B4-BE49-F238E27FC236}">
                <a16:creationId xmlns:a16="http://schemas.microsoft.com/office/drawing/2014/main" id="{03AC38FE-9231-B846-8CAA-D06D147A8E6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0929" t="21926" r="37905" b="30060"/>
          <a:stretch/>
        </p:blipFill>
        <p:spPr>
          <a:xfrm>
            <a:off x="8178800" y="1290562"/>
            <a:ext cx="2489200" cy="3416299"/>
          </a:xfrm>
          <a:prstGeom prst="rect">
            <a:avLst/>
          </a:prstGeom>
        </p:spPr>
      </p:pic>
    </p:spTree>
    <p:extLst>
      <p:ext uri="{BB962C8B-B14F-4D97-AF65-F5344CB8AC3E}">
        <p14:creationId xmlns:p14="http://schemas.microsoft.com/office/powerpoint/2010/main" val="253174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Business Intelligence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192977" cy="4837594"/>
          </a:xfrm>
        </p:spPr>
        <p:txBody>
          <a:bodyPr>
            <a:noAutofit/>
          </a:bodyPr>
          <a:lstStyle/>
          <a:p>
            <a:pPr algn="l"/>
            <a:r>
              <a:rPr lang="en-PH" b="1" dirty="0">
                <a:solidFill>
                  <a:srgbClr val="00B050"/>
                </a:solidFill>
              </a:rPr>
              <a:t>Business intelligence (BI) </a:t>
            </a:r>
            <a:r>
              <a:rPr lang="en-PH" dirty="0"/>
              <a:t>is a software that ingests business data and presents it in user-friendly views such as reports, dashboards, charts and graphs. </a:t>
            </a:r>
          </a:p>
          <a:p>
            <a:pPr algn="l"/>
            <a:endParaRPr lang="en-PH" dirty="0"/>
          </a:p>
          <a:p>
            <a:pPr algn="l"/>
            <a:r>
              <a:rPr lang="en-PH" dirty="0"/>
              <a:t>BI tools enable business users to access different types of data — historical and current, third-party and in-house, as well as semi-structured data and unstructured data like social media. </a:t>
            </a:r>
          </a:p>
          <a:p>
            <a:pPr algn="l"/>
            <a:endParaRPr lang="en-PH" dirty="0"/>
          </a:p>
          <a:p>
            <a:pPr algn="l"/>
            <a:r>
              <a:rPr lang="en-PH" dirty="0"/>
              <a:t>Users can analyze this information to gain insights into how the business is performing.</a:t>
            </a:r>
          </a:p>
        </p:txBody>
      </p:sp>
      <p:pic>
        <p:nvPicPr>
          <p:cNvPr id="7" name="Picture 6" descr="A person looking at a large screen with graphs and charts&#10;&#10;Description automatically generated">
            <a:extLst>
              <a:ext uri="{FF2B5EF4-FFF2-40B4-BE49-F238E27FC236}">
                <a16:creationId xmlns:a16="http://schemas.microsoft.com/office/drawing/2014/main" id="{560C340D-CA0F-BB48-7C41-B258AEF75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720" y="1182206"/>
            <a:ext cx="4863848" cy="24166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8906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Fact Table Attributes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328654" y="1290562"/>
            <a:ext cx="6790603" cy="4602238"/>
          </a:xfrm>
        </p:spPr>
        <p:txBody>
          <a:bodyPr>
            <a:noAutofit/>
          </a:bodyPr>
          <a:lstStyle/>
          <a:p>
            <a:pPr algn="l"/>
            <a:r>
              <a:rPr lang="en-PH" dirty="0"/>
              <a:t>The attributes in fact table can be classified as either </a:t>
            </a:r>
            <a:r>
              <a:rPr lang="en-PH" b="1" dirty="0">
                <a:solidFill>
                  <a:srgbClr val="00B050"/>
                </a:solidFill>
              </a:rPr>
              <a:t>dimension attributes </a:t>
            </a:r>
            <a:r>
              <a:rPr lang="en-PH" dirty="0"/>
              <a:t>or </a:t>
            </a:r>
            <a:r>
              <a:rPr lang="en-PH" b="1" dirty="0">
                <a:solidFill>
                  <a:srgbClr val="00B050"/>
                </a:solidFill>
              </a:rPr>
              <a:t>measure attributes</a:t>
            </a:r>
            <a:r>
              <a:rPr lang="en-PH" dirty="0"/>
              <a:t>.</a:t>
            </a:r>
          </a:p>
          <a:p>
            <a:pPr algn="l"/>
            <a:endParaRPr lang="en-PH" dirty="0"/>
          </a:p>
          <a:p>
            <a:pPr algn="l"/>
            <a:r>
              <a:rPr lang="en-PH" dirty="0"/>
              <a:t>The measure attributes store </a:t>
            </a:r>
            <a:r>
              <a:rPr lang="en-PH" b="1" dirty="0">
                <a:solidFill>
                  <a:srgbClr val="0070C0"/>
                </a:solidFill>
              </a:rPr>
              <a:t>quantitative information</a:t>
            </a:r>
            <a:r>
              <a:rPr lang="en-PH" dirty="0"/>
              <a:t>, which can be aggregated. </a:t>
            </a:r>
          </a:p>
          <a:p>
            <a:pPr algn="l"/>
            <a:endParaRPr lang="en-PH" dirty="0"/>
          </a:p>
          <a:p>
            <a:pPr algn="l"/>
            <a:r>
              <a:rPr lang="en-PH" dirty="0"/>
              <a:t>Examples of measure attributes of a sales table would include the </a:t>
            </a:r>
            <a:r>
              <a:rPr lang="en-PH" b="1" dirty="0"/>
              <a:t>number of items sold</a:t>
            </a:r>
            <a:r>
              <a:rPr lang="en-PH" dirty="0"/>
              <a:t> and the </a:t>
            </a:r>
            <a:r>
              <a:rPr lang="en-PH" b="1" dirty="0"/>
              <a:t>price</a:t>
            </a:r>
            <a:r>
              <a:rPr lang="en-PH" dirty="0"/>
              <a:t> of the items. </a:t>
            </a:r>
          </a:p>
          <a:p>
            <a:pPr algn="l"/>
            <a:endParaRPr lang="en-PH" dirty="0"/>
          </a:p>
        </p:txBody>
      </p:sp>
      <p:pic>
        <p:nvPicPr>
          <p:cNvPr id="7" name="Content Placeholder 3">
            <a:extLst>
              <a:ext uri="{FF2B5EF4-FFF2-40B4-BE49-F238E27FC236}">
                <a16:creationId xmlns:a16="http://schemas.microsoft.com/office/drawing/2014/main" id="{03AC38FE-9231-B846-8CAA-D06D147A8E6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0929" t="21926" r="37905" b="30060"/>
          <a:stretch/>
        </p:blipFill>
        <p:spPr>
          <a:xfrm>
            <a:off x="8178800" y="1290562"/>
            <a:ext cx="2489200" cy="3416299"/>
          </a:xfrm>
          <a:prstGeom prst="rect">
            <a:avLst/>
          </a:prstGeom>
        </p:spPr>
      </p:pic>
    </p:spTree>
    <p:extLst>
      <p:ext uri="{BB962C8B-B14F-4D97-AF65-F5344CB8AC3E}">
        <p14:creationId xmlns:p14="http://schemas.microsoft.com/office/powerpoint/2010/main" val="1856027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Fact Table Attributes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328654" y="1290562"/>
            <a:ext cx="6790603" cy="4602238"/>
          </a:xfrm>
        </p:spPr>
        <p:txBody>
          <a:bodyPr>
            <a:noAutofit/>
          </a:bodyPr>
          <a:lstStyle/>
          <a:p>
            <a:pPr algn="l"/>
            <a:r>
              <a:rPr lang="en-PH" dirty="0"/>
              <a:t>In contrast, dimension attributes are dimensions upon which measure attributes, and summaries of measure attributes, are grouped and viewed. </a:t>
            </a:r>
          </a:p>
          <a:p>
            <a:pPr algn="l"/>
            <a:endParaRPr lang="en-PH" dirty="0"/>
          </a:p>
          <a:p>
            <a:pPr algn="l"/>
            <a:r>
              <a:rPr lang="en-PH" dirty="0"/>
              <a:t>The dimension attributes of a sales table would include:</a:t>
            </a:r>
          </a:p>
          <a:p>
            <a:pPr marL="342900" indent="-342900" algn="l">
              <a:buFont typeface="Arial" panose="020B0604020202020204" pitchFamily="34" charset="0"/>
              <a:buChar char="•"/>
            </a:pPr>
            <a:r>
              <a:rPr lang="en-PH" dirty="0"/>
              <a:t>An </a:t>
            </a:r>
            <a:r>
              <a:rPr lang="en-PH" b="1" dirty="0"/>
              <a:t>item identifier</a:t>
            </a:r>
          </a:p>
          <a:p>
            <a:pPr marL="342900" indent="-342900" algn="l">
              <a:buFont typeface="Arial" panose="020B0604020202020204" pitchFamily="34" charset="0"/>
              <a:buChar char="•"/>
            </a:pPr>
            <a:r>
              <a:rPr lang="en-PH" dirty="0"/>
              <a:t>The </a:t>
            </a:r>
            <a:r>
              <a:rPr lang="en-PH" b="1" dirty="0"/>
              <a:t>date</a:t>
            </a:r>
            <a:r>
              <a:rPr lang="en-PH" dirty="0"/>
              <a:t> when the item is sold</a:t>
            </a:r>
          </a:p>
          <a:p>
            <a:pPr marL="342900" indent="-342900" algn="l">
              <a:buFont typeface="Arial" panose="020B0604020202020204" pitchFamily="34" charset="0"/>
              <a:buChar char="•"/>
            </a:pPr>
            <a:r>
              <a:rPr lang="en-PH" dirty="0"/>
              <a:t>The </a:t>
            </a:r>
            <a:r>
              <a:rPr lang="en-PH" b="1" dirty="0"/>
              <a:t>location</a:t>
            </a:r>
            <a:r>
              <a:rPr lang="en-PH" dirty="0"/>
              <a:t> (store) the item was sold from. </a:t>
            </a:r>
          </a:p>
          <a:p>
            <a:pPr marL="342900" indent="-342900" algn="l">
              <a:buFont typeface="Arial" panose="020B0604020202020204" pitchFamily="34" charset="0"/>
              <a:buChar char="•"/>
            </a:pPr>
            <a:r>
              <a:rPr lang="en-PH" dirty="0"/>
              <a:t>The </a:t>
            </a:r>
            <a:r>
              <a:rPr lang="en-PH" b="1" dirty="0"/>
              <a:t>customer</a:t>
            </a:r>
            <a:r>
              <a:rPr lang="en-PH" dirty="0"/>
              <a:t> who bought the item.</a:t>
            </a:r>
          </a:p>
        </p:txBody>
      </p:sp>
      <p:pic>
        <p:nvPicPr>
          <p:cNvPr id="7" name="Content Placeholder 3">
            <a:extLst>
              <a:ext uri="{FF2B5EF4-FFF2-40B4-BE49-F238E27FC236}">
                <a16:creationId xmlns:a16="http://schemas.microsoft.com/office/drawing/2014/main" id="{03AC38FE-9231-B846-8CAA-D06D147A8E6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0929" t="21926" r="37905" b="30060"/>
          <a:stretch/>
        </p:blipFill>
        <p:spPr>
          <a:xfrm>
            <a:off x="8178800" y="1290562"/>
            <a:ext cx="2489200" cy="3416299"/>
          </a:xfrm>
          <a:prstGeom prst="rect">
            <a:avLst/>
          </a:prstGeom>
        </p:spPr>
      </p:pic>
    </p:spTree>
    <p:extLst>
      <p:ext uri="{BB962C8B-B14F-4D97-AF65-F5344CB8AC3E}">
        <p14:creationId xmlns:p14="http://schemas.microsoft.com/office/powerpoint/2010/main" val="1288734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3700" b="1" dirty="0">
                <a:latin typeface="Calibri Light (Headings)"/>
              </a:rPr>
              <a:t>Multidimensional Data and Dimension Tables</a:t>
            </a:r>
            <a:endParaRPr lang="en-PH" sz="37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3" name="Subtitle 5">
            <a:extLst>
              <a:ext uri="{FF2B5EF4-FFF2-40B4-BE49-F238E27FC236}">
                <a16:creationId xmlns:a16="http://schemas.microsoft.com/office/drawing/2014/main" id="{CD2B685A-D47E-530C-65AF-FE7E069E2643}"/>
              </a:ext>
            </a:extLst>
          </p:cNvPr>
          <p:cNvSpPr>
            <a:spLocks noGrp="1"/>
          </p:cNvSpPr>
          <p:nvPr>
            <p:ph type="subTitle" idx="1"/>
          </p:nvPr>
        </p:nvSpPr>
        <p:spPr>
          <a:xfrm>
            <a:off x="1282697" y="4792601"/>
            <a:ext cx="9626602" cy="916052"/>
          </a:xfrm>
        </p:spPr>
        <p:txBody>
          <a:bodyPr>
            <a:noAutofit/>
          </a:bodyPr>
          <a:lstStyle/>
          <a:p>
            <a:r>
              <a:rPr lang="en-PH" sz="2000" dirty="0"/>
              <a:t>Data that can be modeled using dimension attributes and measure attributes are called </a:t>
            </a:r>
            <a:r>
              <a:rPr lang="en-PH" sz="2000" b="1" dirty="0">
                <a:solidFill>
                  <a:srgbClr val="00B050"/>
                </a:solidFill>
              </a:rPr>
              <a:t>multidimensional data</a:t>
            </a:r>
            <a:r>
              <a:rPr lang="en-PH" sz="2000" dirty="0"/>
              <a:t>. </a:t>
            </a:r>
          </a:p>
          <a:p>
            <a:r>
              <a:rPr lang="en-PH" sz="2000" dirty="0"/>
              <a:t>To minimize storage requirements, dimension attributes are usually short identifiers that are foreign keys into other tables called </a:t>
            </a:r>
            <a:r>
              <a:rPr lang="en-PH" sz="2000" b="1" dirty="0">
                <a:solidFill>
                  <a:srgbClr val="00B050"/>
                </a:solidFill>
              </a:rPr>
              <a:t>dimension tables. </a:t>
            </a:r>
          </a:p>
        </p:txBody>
      </p:sp>
      <p:pic>
        <p:nvPicPr>
          <p:cNvPr id="5" name="Content Placeholder 3">
            <a:extLst>
              <a:ext uri="{FF2B5EF4-FFF2-40B4-BE49-F238E27FC236}">
                <a16:creationId xmlns:a16="http://schemas.microsoft.com/office/drawing/2014/main" id="{E6AD0396-BA91-C676-2297-4AAAF2F63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601" y="1237810"/>
            <a:ext cx="5638795" cy="3411600"/>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804E9BD4-9DCE-E06C-9963-29EF6E03357C}"/>
                  </a:ext>
                </a:extLst>
              </p14:cNvPr>
              <p14:cNvContentPartPr/>
              <p14:nvPr/>
            </p14:nvContentPartPr>
            <p14:xfrm>
              <a:off x="3342840" y="1149347"/>
              <a:ext cx="998280" cy="358560"/>
            </p14:xfrm>
          </p:contentPart>
        </mc:Choice>
        <mc:Fallback>
          <p:pic>
            <p:nvPicPr>
              <p:cNvPr id="6" name="Ink 5">
                <a:extLst>
                  <a:ext uri="{FF2B5EF4-FFF2-40B4-BE49-F238E27FC236}">
                    <a16:creationId xmlns:a16="http://schemas.microsoft.com/office/drawing/2014/main" id="{804E9BD4-9DCE-E06C-9963-29EF6E03357C}"/>
                  </a:ext>
                </a:extLst>
              </p:cNvPr>
              <p:cNvPicPr/>
              <p:nvPr/>
            </p:nvPicPr>
            <p:blipFill>
              <a:blip r:embed="rId6"/>
              <a:stretch>
                <a:fillRect/>
              </a:stretch>
            </p:blipFill>
            <p:spPr>
              <a:xfrm>
                <a:off x="3336720" y="1143227"/>
                <a:ext cx="101052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FDC7929B-07CD-0647-B435-A480E549A2F4}"/>
                  </a:ext>
                </a:extLst>
              </p14:cNvPr>
              <p14:cNvContentPartPr/>
              <p14:nvPr/>
            </p14:nvContentPartPr>
            <p14:xfrm>
              <a:off x="3077880" y="3075347"/>
              <a:ext cx="1264680" cy="397440"/>
            </p14:xfrm>
          </p:contentPart>
        </mc:Choice>
        <mc:Fallback>
          <p:pic>
            <p:nvPicPr>
              <p:cNvPr id="8" name="Ink 7">
                <a:extLst>
                  <a:ext uri="{FF2B5EF4-FFF2-40B4-BE49-F238E27FC236}">
                    <a16:creationId xmlns:a16="http://schemas.microsoft.com/office/drawing/2014/main" id="{FDC7929B-07CD-0647-B435-A480E549A2F4}"/>
                  </a:ext>
                </a:extLst>
              </p:cNvPr>
              <p:cNvPicPr/>
              <p:nvPr/>
            </p:nvPicPr>
            <p:blipFill>
              <a:blip r:embed="rId8"/>
              <a:stretch>
                <a:fillRect/>
              </a:stretch>
            </p:blipFill>
            <p:spPr>
              <a:xfrm>
                <a:off x="3071760" y="3069227"/>
                <a:ext cx="1276920" cy="4096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83BD1D84-C14C-093F-F376-D875B7662DF8}"/>
                  </a:ext>
                </a:extLst>
              </p14:cNvPr>
              <p14:cNvContentPartPr/>
              <p14:nvPr/>
            </p14:nvContentPartPr>
            <p14:xfrm>
              <a:off x="7851120" y="1208387"/>
              <a:ext cx="999360" cy="300240"/>
            </p14:xfrm>
          </p:contentPart>
        </mc:Choice>
        <mc:Fallback>
          <p:pic>
            <p:nvPicPr>
              <p:cNvPr id="9" name="Ink 8">
                <a:extLst>
                  <a:ext uri="{FF2B5EF4-FFF2-40B4-BE49-F238E27FC236}">
                    <a16:creationId xmlns:a16="http://schemas.microsoft.com/office/drawing/2014/main" id="{83BD1D84-C14C-093F-F376-D875B7662DF8}"/>
                  </a:ext>
                </a:extLst>
              </p:cNvPr>
              <p:cNvPicPr/>
              <p:nvPr/>
            </p:nvPicPr>
            <p:blipFill>
              <a:blip r:embed="rId10"/>
              <a:stretch>
                <a:fillRect/>
              </a:stretch>
            </p:blipFill>
            <p:spPr>
              <a:xfrm>
                <a:off x="7845000" y="1202267"/>
                <a:ext cx="101160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47D709B2-0665-D32A-8D58-777C41060514}"/>
                  </a:ext>
                </a:extLst>
              </p14:cNvPr>
              <p14:cNvContentPartPr/>
              <p14:nvPr/>
            </p14:nvContentPartPr>
            <p14:xfrm>
              <a:off x="7577160" y="2823347"/>
              <a:ext cx="1422720" cy="329040"/>
            </p14:xfrm>
          </p:contentPart>
        </mc:Choice>
        <mc:Fallback>
          <p:pic>
            <p:nvPicPr>
              <p:cNvPr id="10" name="Ink 9">
                <a:extLst>
                  <a:ext uri="{FF2B5EF4-FFF2-40B4-BE49-F238E27FC236}">
                    <a16:creationId xmlns:a16="http://schemas.microsoft.com/office/drawing/2014/main" id="{47D709B2-0665-D32A-8D58-777C41060514}"/>
                  </a:ext>
                </a:extLst>
              </p:cNvPr>
              <p:cNvPicPr/>
              <p:nvPr/>
            </p:nvPicPr>
            <p:blipFill>
              <a:blip r:embed="rId12"/>
              <a:stretch>
                <a:fillRect/>
              </a:stretch>
            </p:blipFill>
            <p:spPr>
              <a:xfrm>
                <a:off x="7571040" y="2817227"/>
                <a:ext cx="1434960" cy="341280"/>
              </a:xfrm>
              <a:prstGeom prst="rect">
                <a:avLst/>
              </a:prstGeom>
            </p:spPr>
          </p:pic>
        </mc:Fallback>
      </mc:AlternateContent>
    </p:spTree>
    <p:extLst>
      <p:ext uri="{BB962C8B-B14F-4D97-AF65-F5344CB8AC3E}">
        <p14:creationId xmlns:p14="http://schemas.microsoft.com/office/powerpoint/2010/main" val="184845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Star Schema</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8" name="Content Placeholder 3">
            <a:extLst>
              <a:ext uri="{FF2B5EF4-FFF2-40B4-BE49-F238E27FC236}">
                <a16:creationId xmlns:a16="http://schemas.microsoft.com/office/drawing/2014/main" id="{921BB221-D81F-AE9A-FB9A-BDF4521DD1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8229" y="1191984"/>
            <a:ext cx="5695542" cy="3445933"/>
          </a:xfrm>
          <a:prstGeom prst="rect">
            <a:avLst/>
          </a:prstGeom>
        </p:spPr>
      </p:pic>
      <p:sp>
        <p:nvSpPr>
          <p:cNvPr id="9" name="Subtitle 5">
            <a:extLst>
              <a:ext uri="{FF2B5EF4-FFF2-40B4-BE49-F238E27FC236}">
                <a16:creationId xmlns:a16="http://schemas.microsoft.com/office/drawing/2014/main" id="{7A6AB95E-15A4-65EC-F4B4-91BE9F0FE0B4}"/>
              </a:ext>
            </a:extLst>
          </p:cNvPr>
          <p:cNvSpPr>
            <a:spLocks noGrp="1"/>
          </p:cNvSpPr>
          <p:nvPr>
            <p:ph type="subTitle" idx="1"/>
          </p:nvPr>
        </p:nvSpPr>
        <p:spPr>
          <a:xfrm>
            <a:off x="1282699" y="5151830"/>
            <a:ext cx="9626602" cy="718459"/>
          </a:xfrm>
        </p:spPr>
        <p:txBody>
          <a:bodyPr>
            <a:noAutofit/>
          </a:bodyPr>
          <a:lstStyle/>
          <a:p>
            <a:r>
              <a:rPr lang="en-PH" sz="2100" dirty="0"/>
              <a:t>A schema, with a fact table, multiple dimension tables, and foreign keys from the fact table to the dimension tables is called a </a:t>
            </a:r>
            <a:r>
              <a:rPr lang="en-PH" sz="2100" b="1" dirty="0">
                <a:solidFill>
                  <a:srgbClr val="00B050"/>
                </a:solidFill>
              </a:rPr>
              <a:t>star schema</a:t>
            </a:r>
            <a:r>
              <a:rPr lang="en-PH" sz="2100" dirty="0"/>
              <a:t>. </a:t>
            </a:r>
          </a:p>
        </p:txBody>
      </p:sp>
    </p:spTree>
    <p:extLst>
      <p:ext uri="{BB962C8B-B14F-4D97-AF65-F5344CB8AC3E}">
        <p14:creationId xmlns:p14="http://schemas.microsoft.com/office/powerpoint/2010/main" val="929822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Snowflake Schema</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9" name="Picture 8" descr="A group of white rectangular objects with green text&#10;&#10;Description automatically generated">
            <a:extLst>
              <a:ext uri="{FF2B5EF4-FFF2-40B4-BE49-F238E27FC236}">
                <a16:creationId xmlns:a16="http://schemas.microsoft.com/office/drawing/2014/main" id="{8A535696-577C-8A6C-ECBF-F252FECBE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153" y="1249007"/>
            <a:ext cx="5717693" cy="3866108"/>
          </a:xfrm>
          <a:prstGeom prst="rect">
            <a:avLst/>
          </a:prstGeom>
        </p:spPr>
      </p:pic>
      <p:sp>
        <p:nvSpPr>
          <p:cNvPr id="10" name="Subtitle 5">
            <a:extLst>
              <a:ext uri="{FF2B5EF4-FFF2-40B4-BE49-F238E27FC236}">
                <a16:creationId xmlns:a16="http://schemas.microsoft.com/office/drawing/2014/main" id="{087F8785-1D2B-DF45-E123-EFC6BC4983F6}"/>
              </a:ext>
            </a:extLst>
          </p:cNvPr>
          <p:cNvSpPr>
            <a:spLocks noGrp="1"/>
          </p:cNvSpPr>
          <p:nvPr>
            <p:ph type="subTitle" idx="1"/>
          </p:nvPr>
        </p:nvSpPr>
        <p:spPr>
          <a:xfrm>
            <a:off x="669470" y="5217104"/>
            <a:ext cx="10482943" cy="718459"/>
          </a:xfrm>
        </p:spPr>
        <p:txBody>
          <a:bodyPr>
            <a:noAutofit/>
          </a:bodyPr>
          <a:lstStyle/>
          <a:p>
            <a:r>
              <a:rPr lang="en-PH" sz="2100" dirty="0"/>
              <a:t> In </a:t>
            </a:r>
            <a:r>
              <a:rPr lang="en-PH" sz="2100" b="1" dirty="0">
                <a:solidFill>
                  <a:srgbClr val="00B050"/>
                </a:solidFill>
              </a:rPr>
              <a:t>snowflake schema</a:t>
            </a:r>
            <a:r>
              <a:rPr lang="en-PH" sz="2100" dirty="0"/>
              <a:t>, the fact table, dimension tables and one or more than one sub-tables exists for each dimension table. Snowflake schema is a normalized form of star schema </a:t>
            </a:r>
          </a:p>
        </p:txBody>
      </p:sp>
    </p:spTree>
    <p:extLst>
      <p:ext uri="{BB962C8B-B14F-4D97-AF65-F5344CB8AC3E}">
        <p14:creationId xmlns:p14="http://schemas.microsoft.com/office/powerpoint/2010/main" val="212341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567267" y="189302"/>
            <a:ext cx="10100733" cy="855727"/>
          </a:xfrm>
        </p:spPr>
        <p:txBody>
          <a:bodyPr>
            <a:noAutofit/>
          </a:bodyPr>
          <a:lstStyle/>
          <a:p>
            <a:pPr algn="l"/>
            <a:r>
              <a:rPr lang="en-GB" sz="4000" b="1" dirty="0">
                <a:latin typeface="Calibri Light (Headings)"/>
              </a:rPr>
              <a:t>Outline</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6" name="Title 1">
            <a:extLst>
              <a:ext uri="{FF2B5EF4-FFF2-40B4-BE49-F238E27FC236}">
                <a16:creationId xmlns:a16="http://schemas.microsoft.com/office/drawing/2014/main" id="{F66935D5-92FC-8651-8622-AD824107F9FA}"/>
              </a:ext>
            </a:extLst>
          </p:cNvPr>
          <p:cNvSpPr txBox="1">
            <a:spLocks/>
          </p:cNvSpPr>
          <p:nvPr/>
        </p:nvSpPr>
        <p:spPr>
          <a:xfrm>
            <a:off x="459205" y="1270274"/>
            <a:ext cx="11273589" cy="4317452"/>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800" i="0" dirty="0">
              <a:solidFill>
                <a:srgbClr val="252C33"/>
              </a:solidFill>
              <a:effectLst/>
              <a:latin typeface="Calibri Light (Headings)"/>
            </a:endParaRPr>
          </a:p>
          <a:p>
            <a:pPr algn="l"/>
            <a:endParaRPr lang="en-US" sz="2800" b="1" dirty="0">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Business Intelligence and Data Analytics</a:t>
            </a:r>
          </a:p>
          <a:p>
            <a:pPr marL="457200" indent="-457200" algn="l">
              <a:buFont typeface="Wingdings" pitchFamily="2" charset="2"/>
              <a:buChar char="Ø"/>
            </a:pPr>
            <a:endParaRPr lang="en-US" sz="2800" i="0" dirty="0">
              <a:effectLst/>
              <a:latin typeface="Calibri Light (Headings)"/>
            </a:endParaRPr>
          </a:p>
          <a:p>
            <a:pPr marL="457200" indent="-457200" algn="l">
              <a:buFont typeface="Wingdings" pitchFamily="2" charset="2"/>
              <a:buChar char="Ø"/>
            </a:pPr>
            <a:r>
              <a:rPr lang="en-US" sz="2800" dirty="0">
                <a:solidFill>
                  <a:schemeClr val="bg2">
                    <a:lumMod val="75000"/>
                  </a:schemeClr>
                </a:solidFill>
                <a:latin typeface="Calibri Light (Headings)"/>
              </a:rPr>
              <a:t>Data Warehouses</a:t>
            </a:r>
            <a:endParaRPr lang="en-US" sz="2800" i="0" dirty="0">
              <a:solidFill>
                <a:schemeClr val="bg2">
                  <a:lumMod val="75000"/>
                </a:schemeClr>
              </a:solidFill>
              <a:effectLst/>
              <a:latin typeface="Calibri Light (Headings)"/>
            </a:endParaRPr>
          </a:p>
          <a:p>
            <a:pPr marL="457200" indent="-457200" algn="l">
              <a:buFont typeface="Wingdings" pitchFamily="2" charset="2"/>
              <a:buChar char="Ø"/>
            </a:pPr>
            <a:endParaRPr lang="en-US" sz="2800" dirty="0">
              <a:solidFill>
                <a:schemeClr val="bg2">
                  <a:lumMod val="75000"/>
                </a:schemeClr>
              </a:solidFill>
              <a:latin typeface="Calibri Light (Headings)"/>
            </a:endParaRPr>
          </a:p>
          <a:p>
            <a:pPr marL="457200" indent="-457200" algn="l">
              <a:buFont typeface="Wingdings" pitchFamily="2" charset="2"/>
              <a:buChar char="Ø"/>
            </a:pPr>
            <a:r>
              <a:rPr lang="en-US" sz="2800" b="1" i="0" dirty="0">
                <a:effectLst/>
                <a:latin typeface="Calibri Light (Headings)"/>
              </a:rPr>
              <a:t>Multidimensional Analysis and Online Analytical Processing (OLAP)</a:t>
            </a: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endParaRPr lang="en-US" sz="2800" b="1" i="0" dirty="0">
              <a:effectLst/>
              <a:latin typeface="Calibri Light (Headings)"/>
            </a:endParaRPr>
          </a:p>
          <a:p>
            <a:pPr marL="457200" indent="-457200" algn="l">
              <a:buFont typeface="Wingdings" pitchFamily="2" charset="2"/>
              <a:buChar char="Ø"/>
            </a:pPr>
            <a:endParaRPr lang="en-US" sz="2800" b="1" dirty="0">
              <a:latin typeface="Calibri Light (Headings)"/>
            </a:endParaRPr>
          </a:p>
          <a:p>
            <a:pPr marL="457200" indent="-457200" algn="l">
              <a:buFont typeface="Wingdings" pitchFamily="2" charset="2"/>
              <a:buChar char="Ø"/>
            </a:pPr>
            <a:endParaRPr lang="en-US" sz="2800" b="1" i="0" dirty="0">
              <a:effectLst/>
              <a:latin typeface="Calibri Light (Headings)"/>
            </a:endParaRPr>
          </a:p>
          <a:p>
            <a:pPr marL="457200" indent="-457200" algn="l">
              <a:buFont typeface="Wingdings" pitchFamily="2" charset="2"/>
              <a:buChar char="Ø"/>
            </a:pPr>
            <a:endParaRPr lang="en-US" sz="2800" b="1" i="0" dirty="0">
              <a:effectLst/>
              <a:latin typeface="Calibri Light (Headings)"/>
            </a:endParaRPr>
          </a:p>
          <a:p>
            <a:pPr algn="l"/>
            <a:endParaRPr lang="en-US" sz="2800" b="0" i="0" dirty="0">
              <a:solidFill>
                <a:srgbClr val="636C8B"/>
              </a:solidFill>
              <a:effectLst/>
              <a:latin typeface="Calibri Light (Headings)"/>
            </a:endParaRPr>
          </a:p>
        </p:txBody>
      </p:sp>
    </p:spTree>
    <p:extLst>
      <p:ext uri="{BB962C8B-B14F-4D97-AF65-F5344CB8AC3E}">
        <p14:creationId xmlns:p14="http://schemas.microsoft.com/office/powerpoint/2010/main" val="4231104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Online Analytical Processing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575733" y="1374976"/>
            <a:ext cx="5253633" cy="4434617"/>
          </a:xfrm>
        </p:spPr>
        <p:txBody>
          <a:bodyPr>
            <a:noAutofit/>
          </a:bodyPr>
          <a:lstStyle/>
          <a:p>
            <a:pPr algn="l"/>
            <a:r>
              <a:rPr lang="en-PH" dirty="0"/>
              <a:t>The most basic form of analytics is generation of </a:t>
            </a:r>
            <a:r>
              <a:rPr lang="en-PH" b="1" dirty="0">
                <a:solidFill>
                  <a:srgbClr val="0070C0"/>
                </a:solidFill>
              </a:rPr>
              <a:t>aggregates</a:t>
            </a:r>
            <a:r>
              <a:rPr lang="en-PH" dirty="0"/>
              <a:t> and </a:t>
            </a:r>
            <a:r>
              <a:rPr lang="en-PH" b="1" dirty="0">
                <a:solidFill>
                  <a:srgbClr val="0070C0"/>
                </a:solidFill>
              </a:rPr>
              <a:t>reports</a:t>
            </a:r>
            <a:r>
              <a:rPr lang="en-PH" dirty="0"/>
              <a:t> summarizing the data in ways that are meaningful to the organization</a:t>
            </a:r>
          </a:p>
          <a:p>
            <a:pPr algn="l"/>
            <a:endParaRPr lang="en-PH" dirty="0"/>
          </a:p>
          <a:p>
            <a:pPr algn="l"/>
            <a:r>
              <a:rPr lang="en-PH" dirty="0"/>
              <a:t>Aggregates, and in some cases the underlying data, are typically presented </a:t>
            </a:r>
            <a:r>
              <a:rPr lang="en-PH" b="1" dirty="0">
                <a:solidFill>
                  <a:srgbClr val="0070C0"/>
                </a:solidFill>
              </a:rPr>
              <a:t>graphically as charts</a:t>
            </a:r>
            <a:r>
              <a:rPr lang="en-PH" dirty="0"/>
              <a:t>, to make it easy for humans to visualize the data. </a:t>
            </a:r>
          </a:p>
        </p:txBody>
      </p:sp>
      <p:pic>
        <p:nvPicPr>
          <p:cNvPr id="3" name="Picture 2" descr="A person looking at a large screen with graphs&#10;&#10;Description automatically generated">
            <a:extLst>
              <a:ext uri="{FF2B5EF4-FFF2-40B4-BE49-F238E27FC236}">
                <a16:creationId xmlns:a16="http://schemas.microsoft.com/office/drawing/2014/main" id="{EB1F4967-E593-6F87-A89C-91197FB9C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479" y="1374976"/>
            <a:ext cx="4702788" cy="29185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75685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Online Analytical Processing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52509" y="1374976"/>
            <a:ext cx="5743491" cy="4434617"/>
          </a:xfrm>
        </p:spPr>
        <p:txBody>
          <a:bodyPr>
            <a:noAutofit/>
          </a:bodyPr>
          <a:lstStyle/>
          <a:p>
            <a:pPr algn="l"/>
            <a:r>
              <a:rPr lang="en-PH" b="1" dirty="0">
                <a:solidFill>
                  <a:srgbClr val="00B050"/>
                </a:solidFill>
              </a:rPr>
              <a:t>Dashboards</a:t>
            </a:r>
            <a:r>
              <a:rPr lang="en-PH" dirty="0"/>
              <a:t> that display charts summarizing key organizational parameters, such as sales, expenses, product returns, and so forth, are popular means of </a:t>
            </a:r>
            <a:r>
              <a:rPr lang="en-PH" b="1" dirty="0">
                <a:solidFill>
                  <a:srgbClr val="0070C0"/>
                </a:solidFill>
              </a:rPr>
              <a:t>monitoring the health of an organization</a:t>
            </a:r>
            <a:r>
              <a:rPr lang="en-PH" dirty="0"/>
              <a:t>. </a:t>
            </a:r>
          </a:p>
          <a:p>
            <a:pPr algn="l"/>
            <a:endParaRPr lang="en-PH" dirty="0"/>
          </a:p>
          <a:p>
            <a:pPr algn="l"/>
            <a:r>
              <a:rPr lang="en-PH" dirty="0"/>
              <a:t>Analysts also need to </a:t>
            </a:r>
            <a:r>
              <a:rPr lang="en-PH" b="1" dirty="0">
                <a:solidFill>
                  <a:srgbClr val="0070C0"/>
                </a:solidFill>
              </a:rPr>
              <a:t>visualize data </a:t>
            </a:r>
            <a:r>
              <a:rPr lang="en-PH" dirty="0"/>
              <a:t>in ways that can highlight anomalies or give insights into causes for changes in the business. </a:t>
            </a:r>
          </a:p>
          <a:p>
            <a:pPr algn="l"/>
            <a:endParaRPr lang="en-PH" dirty="0"/>
          </a:p>
        </p:txBody>
      </p:sp>
      <p:pic>
        <p:nvPicPr>
          <p:cNvPr id="3" name="Picture 2" descr="A person looking at a large screen with graphs&#10;&#10;Description automatically generated">
            <a:extLst>
              <a:ext uri="{FF2B5EF4-FFF2-40B4-BE49-F238E27FC236}">
                <a16:creationId xmlns:a16="http://schemas.microsoft.com/office/drawing/2014/main" id="{E4DC9B6E-BB6C-BF04-DE97-0433C74DC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479" y="1374976"/>
            <a:ext cx="4702788" cy="29185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93013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Online Analytical Processing</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352509" y="1374976"/>
            <a:ext cx="5743491" cy="4434617"/>
          </a:xfrm>
        </p:spPr>
        <p:txBody>
          <a:bodyPr>
            <a:noAutofit/>
          </a:bodyPr>
          <a:lstStyle/>
          <a:p>
            <a:pPr algn="l"/>
            <a:r>
              <a:rPr lang="en-PH" dirty="0"/>
              <a:t>Systems that support very efficient analysis, where aggregate queries on large data are </a:t>
            </a:r>
            <a:r>
              <a:rPr lang="en-PH" b="1" dirty="0">
                <a:solidFill>
                  <a:srgbClr val="0070C0"/>
                </a:solidFill>
              </a:rPr>
              <a:t>answered in almost real time </a:t>
            </a:r>
            <a:r>
              <a:rPr lang="en-PH" dirty="0"/>
              <a:t>(as opposed to being answered after tens of minutes or multiple hours) are popular with analysts.</a:t>
            </a:r>
          </a:p>
          <a:p>
            <a:pPr algn="l"/>
            <a:endParaRPr lang="en-PH" dirty="0"/>
          </a:p>
          <a:p>
            <a:pPr algn="l"/>
            <a:r>
              <a:rPr lang="en-PH" dirty="0"/>
              <a:t>Such systems are referred to as </a:t>
            </a:r>
            <a:r>
              <a:rPr lang="en-PH" b="1" dirty="0">
                <a:solidFill>
                  <a:srgbClr val="00B050"/>
                </a:solidFill>
              </a:rPr>
              <a:t>online analytical processing </a:t>
            </a:r>
            <a:r>
              <a:rPr lang="en-PH" dirty="0"/>
              <a:t>(OLAP)</a:t>
            </a:r>
          </a:p>
        </p:txBody>
      </p:sp>
      <p:pic>
        <p:nvPicPr>
          <p:cNvPr id="3" name="Picture 2" descr="A person looking at a large screen with graphs&#10;&#10;Description automatically generated">
            <a:extLst>
              <a:ext uri="{FF2B5EF4-FFF2-40B4-BE49-F238E27FC236}">
                <a16:creationId xmlns:a16="http://schemas.microsoft.com/office/drawing/2014/main" id="{E4DC9B6E-BB6C-BF04-DE97-0433C74DC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479" y="1374976"/>
            <a:ext cx="4702788" cy="29185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692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Graphic 6">
            <a:extLst>
              <a:ext uri="{FF2B5EF4-FFF2-40B4-BE49-F238E27FC236}">
                <a16:creationId xmlns:a16="http://schemas.microsoft.com/office/drawing/2014/main" id="{D25A5B87-AF83-4890-E9CD-0C736BD6CBC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8356599" y="1045029"/>
            <a:ext cx="2676940" cy="4757267"/>
          </a:xfrm>
          <a:prstGeom prst="rect">
            <a:avLst/>
          </a:prstGeom>
        </p:spPr>
      </p:pic>
      <p:sp>
        <p:nvSpPr>
          <p:cNvPr id="11" name="Title 1">
            <a:extLst>
              <a:ext uri="{FF2B5EF4-FFF2-40B4-BE49-F238E27FC236}">
                <a16:creationId xmlns:a16="http://schemas.microsoft.com/office/drawing/2014/main" id="{A6F66ED1-FC52-A86F-CBB5-8C61ED86C4B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Multidimensional Data</a:t>
            </a:r>
            <a:endParaRPr lang="en-PH" sz="4000" b="1" dirty="0">
              <a:latin typeface="Calibri Light (Headings)"/>
            </a:endParaRPr>
          </a:p>
        </p:txBody>
      </p:sp>
      <p:sp>
        <p:nvSpPr>
          <p:cNvPr id="12" name="Subtitle 5">
            <a:extLst>
              <a:ext uri="{FF2B5EF4-FFF2-40B4-BE49-F238E27FC236}">
                <a16:creationId xmlns:a16="http://schemas.microsoft.com/office/drawing/2014/main" id="{39CA371E-F2B5-8029-B5B6-015476CDE79F}"/>
              </a:ext>
            </a:extLst>
          </p:cNvPr>
          <p:cNvSpPr>
            <a:spLocks noGrp="1"/>
          </p:cNvSpPr>
          <p:nvPr>
            <p:ph type="subTitle" idx="1"/>
          </p:nvPr>
        </p:nvSpPr>
        <p:spPr>
          <a:xfrm>
            <a:off x="352509" y="1374976"/>
            <a:ext cx="5743491" cy="4434617"/>
          </a:xfrm>
        </p:spPr>
        <p:txBody>
          <a:bodyPr>
            <a:noAutofit/>
          </a:bodyPr>
          <a:lstStyle/>
          <a:p>
            <a:pPr algn="l"/>
            <a:r>
              <a:rPr lang="en-PH" dirty="0"/>
              <a:t>Data analysis often involves looking for patterns that arise when data values are grouped in “</a:t>
            </a:r>
            <a:r>
              <a:rPr lang="en-PH" b="1" dirty="0">
                <a:solidFill>
                  <a:srgbClr val="0070C0"/>
                </a:solidFill>
              </a:rPr>
              <a:t>interesting</a:t>
            </a:r>
            <a:r>
              <a:rPr lang="en-PH" dirty="0"/>
              <a:t>” ways. </a:t>
            </a:r>
          </a:p>
          <a:p>
            <a:pPr algn="l"/>
            <a:endParaRPr lang="en-PH" dirty="0"/>
          </a:p>
          <a:p>
            <a:pPr algn="l"/>
            <a:r>
              <a:rPr lang="en-PH" dirty="0"/>
              <a:t>In a retail business, we might group sales by product, the date or month of the sale, the color or size of the product, or the profile (such as age group and gender) of the customer who bought the product. </a:t>
            </a:r>
          </a:p>
          <a:p>
            <a:pPr algn="l"/>
            <a:endParaRPr lang="en-PH" dirty="0"/>
          </a:p>
        </p:txBody>
      </p:sp>
    </p:spTree>
    <p:extLst>
      <p:ext uri="{BB962C8B-B14F-4D97-AF65-F5344CB8AC3E}">
        <p14:creationId xmlns:p14="http://schemas.microsoft.com/office/powerpoint/2010/main" val="274709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Business Intelligence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192977" cy="4837594"/>
          </a:xfrm>
        </p:spPr>
        <p:txBody>
          <a:bodyPr>
            <a:noAutofit/>
          </a:bodyPr>
          <a:lstStyle/>
          <a:p>
            <a:pPr algn="l"/>
            <a:r>
              <a:rPr lang="en-PH" dirty="0"/>
              <a:t>BI platforms traditionally rely on </a:t>
            </a:r>
            <a:r>
              <a:rPr lang="en-PH" b="1" dirty="0">
                <a:solidFill>
                  <a:srgbClr val="0070C0"/>
                </a:solidFill>
              </a:rPr>
              <a:t>data warehouses </a:t>
            </a:r>
            <a:r>
              <a:rPr lang="en-PH" dirty="0"/>
              <a:t>for their baseline information.</a:t>
            </a:r>
          </a:p>
          <a:p>
            <a:pPr algn="l"/>
            <a:endParaRPr lang="en-PH" dirty="0"/>
          </a:p>
          <a:p>
            <a:pPr algn="l"/>
            <a:r>
              <a:rPr lang="en-PH" dirty="0"/>
              <a:t>Business intelligence software queries the warehouse and presents the results to the user in the form of reports, charts and maps.</a:t>
            </a:r>
          </a:p>
        </p:txBody>
      </p:sp>
      <p:pic>
        <p:nvPicPr>
          <p:cNvPr id="7" name="Picture 6" descr="A person looking at a large screen with graphs and charts&#10;&#10;Description automatically generated">
            <a:extLst>
              <a:ext uri="{FF2B5EF4-FFF2-40B4-BE49-F238E27FC236}">
                <a16:creationId xmlns:a16="http://schemas.microsoft.com/office/drawing/2014/main" id="{560C340D-CA0F-BB48-7C41-B258AEF75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720" y="1182206"/>
            <a:ext cx="4863848" cy="24166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9401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Graphic 6">
            <a:extLst>
              <a:ext uri="{FF2B5EF4-FFF2-40B4-BE49-F238E27FC236}">
                <a16:creationId xmlns:a16="http://schemas.microsoft.com/office/drawing/2014/main" id="{D25A5B87-AF83-4890-E9CD-0C736BD6CBC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 b="22774"/>
          <a:stretch/>
        </p:blipFill>
        <p:spPr>
          <a:xfrm>
            <a:off x="8356599" y="1045029"/>
            <a:ext cx="2676940" cy="4757267"/>
          </a:xfrm>
          <a:prstGeom prst="rect">
            <a:avLst/>
          </a:prstGeom>
        </p:spPr>
      </p:pic>
      <p:sp>
        <p:nvSpPr>
          <p:cNvPr id="11" name="Title 1">
            <a:extLst>
              <a:ext uri="{FF2B5EF4-FFF2-40B4-BE49-F238E27FC236}">
                <a16:creationId xmlns:a16="http://schemas.microsoft.com/office/drawing/2014/main" id="{A6F66ED1-FC52-A86F-CBB5-8C61ED86C4B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Multidimensional Data</a:t>
            </a:r>
            <a:endParaRPr lang="en-PH" sz="4000" b="1" dirty="0">
              <a:latin typeface="Calibri Light (Headings)"/>
            </a:endParaRPr>
          </a:p>
        </p:txBody>
      </p:sp>
      <p:sp>
        <p:nvSpPr>
          <p:cNvPr id="12" name="Subtitle 5">
            <a:extLst>
              <a:ext uri="{FF2B5EF4-FFF2-40B4-BE49-F238E27FC236}">
                <a16:creationId xmlns:a16="http://schemas.microsoft.com/office/drawing/2014/main" id="{39CA371E-F2B5-8029-B5B6-015476CDE79F}"/>
              </a:ext>
            </a:extLst>
          </p:cNvPr>
          <p:cNvSpPr>
            <a:spLocks noGrp="1"/>
          </p:cNvSpPr>
          <p:nvPr>
            <p:ph type="subTitle" idx="1"/>
          </p:nvPr>
        </p:nvSpPr>
        <p:spPr>
          <a:xfrm>
            <a:off x="352509" y="1374976"/>
            <a:ext cx="5743491" cy="4434617"/>
          </a:xfrm>
        </p:spPr>
        <p:txBody>
          <a:bodyPr>
            <a:noAutofit/>
          </a:bodyPr>
          <a:lstStyle/>
          <a:p>
            <a:pPr algn="l"/>
            <a:r>
              <a:rPr lang="en-PH" dirty="0"/>
              <a:t>Consider an application where a shop wants to find out what kinds of clothes are pop- </a:t>
            </a:r>
            <a:r>
              <a:rPr lang="en-PH" dirty="0" err="1"/>
              <a:t>ular</a:t>
            </a:r>
            <a:r>
              <a:rPr lang="en-PH" dirty="0"/>
              <a:t>. </a:t>
            </a:r>
          </a:p>
          <a:p>
            <a:pPr algn="l"/>
            <a:endParaRPr lang="en-PH" dirty="0"/>
          </a:p>
          <a:p>
            <a:pPr algn="l"/>
            <a:r>
              <a:rPr lang="en-PH" dirty="0"/>
              <a:t>Let us suppose that clothes are characterized by their item name, color, and size, and that we have a relation sales with the schema. </a:t>
            </a:r>
          </a:p>
        </p:txBody>
      </p:sp>
    </p:spTree>
    <p:extLst>
      <p:ext uri="{BB962C8B-B14F-4D97-AF65-F5344CB8AC3E}">
        <p14:creationId xmlns:p14="http://schemas.microsoft.com/office/powerpoint/2010/main" val="253218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1" name="Title 1">
            <a:extLst>
              <a:ext uri="{FF2B5EF4-FFF2-40B4-BE49-F238E27FC236}">
                <a16:creationId xmlns:a16="http://schemas.microsoft.com/office/drawing/2014/main" id="{A6F66ED1-FC52-A86F-CBB5-8C61ED86C4B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Multidimensional Data</a:t>
            </a:r>
            <a:endParaRPr lang="en-PH" sz="4000" b="1" dirty="0">
              <a:latin typeface="Calibri Light (Headings)"/>
            </a:endParaRPr>
          </a:p>
        </p:txBody>
      </p:sp>
      <p:sp>
        <p:nvSpPr>
          <p:cNvPr id="12" name="Subtitle 5">
            <a:extLst>
              <a:ext uri="{FF2B5EF4-FFF2-40B4-BE49-F238E27FC236}">
                <a16:creationId xmlns:a16="http://schemas.microsoft.com/office/drawing/2014/main" id="{39CA371E-F2B5-8029-B5B6-015476CDE79F}"/>
              </a:ext>
            </a:extLst>
          </p:cNvPr>
          <p:cNvSpPr>
            <a:spLocks noGrp="1"/>
          </p:cNvSpPr>
          <p:nvPr>
            <p:ph type="subTitle" idx="1"/>
          </p:nvPr>
        </p:nvSpPr>
        <p:spPr>
          <a:xfrm>
            <a:off x="1006290" y="4758367"/>
            <a:ext cx="10179420" cy="718459"/>
          </a:xfrm>
        </p:spPr>
        <p:txBody>
          <a:bodyPr>
            <a:noAutofit/>
          </a:bodyPr>
          <a:lstStyle/>
          <a:p>
            <a:pPr algn="l"/>
            <a:r>
              <a:rPr lang="en-PH" dirty="0"/>
              <a:t>To analyze the multidimensional data, a manager may want to see data laid out as shown in the table </a:t>
            </a:r>
          </a:p>
        </p:txBody>
      </p:sp>
      <p:pic>
        <p:nvPicPr>
          <p:cNvPr id="2" name="Picture 7">
            <a:extLst>
              <a:ext uri="{FF2B5EF4-FFF2-40B4-BE49-F238E27FC236}">
                <a16:creationId xmlns:a16="http://schemas.microsoft.com/office/drawing/2014/main" id="{B8952A68-E372-CC35-A37A-BD31BBB2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432" y="1604681"/>
            <a:ext cx="5523135" cy="249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4134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1" name="Title 1">
            <a:extLst>
              <a:ext uri="{FF2B5EF4-FFF2-40B4-BE49-F238E27FC236}">
                <a16:creationId xmlns:a16="http://schemas.microsoft.com/office/drawing/2014/main" id="{A6F66ED1-FC52-A86F-CBB5-8C61ED86C4B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Multidimensional Data</a:t>
            </a:r>
            <a:endParaRPr lang="en-PH" sz="4000" b="1" dirty="0">
              <a:latin typeface="Calibri Light (Headings)"/>
            </a:endParaRPr>
          </a:p>
        </p:txBody>
      </p:sp>
      <p:sp>
        <p:nvSpPr>
          <p:cNvPr id="12" name="Subtitle 5">
            <a:extLst>
              <a:ext uri="{FF2B5EF4-FFF2-40B4-BE49-F238E27FC236}">
                <a16:creationId xmlns:a16="http://schemas.microsoft.com/office/drawing/2014/main" id="{39CA371E-F2B5-8029-B5B6-015476CDE79F}"/>
              </a:ext>
            </a:extLst>
          </p:cNvPr>
          <p:cNvSpPr>
            <a:spLocks noGrp="1"/>
          </p:cNvSpPr>
          <p:nvPr>
            <p:ph type="subTitle" idx="1"/>
          </p:nvPr>
        </p:nvSpPr>
        <p:spPr>
          <a:xfrm>
            <a:off x="1006290" y="4758367"/>
            <a:ext cx="10179420" cy="718459"/>
          </a:xfrm>
        </p:spPr>
        <p:txBody>
          <a:bodyPr>
            <a:noAutofit/>
          </a:bodyPr>
          <a:lstStyle/>
          <a:p>
            <a:r>
              <a:rPr lang="en-PH" sz="2100" dirty="0"/>
              <a:t>The table above is an example of a</a:t>
            </a:r>
            <a:r>
              <a:rPr lang="en-PH" sz="2100" b="1" dirty="0">
                <a:solidFill>
                  <a:srgbClr val="00B050"/>
                </a:solidFill>
              </a:rPr>
              <a:t> cross-tabulation </a:t>
            </a:r>
            <a:r>
              <a:rPr lang="en-PH" sz="2100" dirty="0"/>
              <a:t>(or cross-tab, for short), also referred to as a </a:t>
            </a:r>
            <a:r>
              <a:rPr lang="en-PH" sz="2100" b="1" dirty="0">
                <a:solidFill>
                  <a:srgbClr val="00B050"/>
                </a:solidFill>
              </a:rPr>
              <a:t>pivot-table</a:t>
            </a:r>
            <a:r>
              <a:rPr lang="en-PH" sz="2100" dirty="0"/>
              <a:t>. </a:t>
            </a:r>
          </a:p>
        </p:txBody>
      </p:sp>
      <p:pic>
        <p:nvPicPr>
          <p:cNvPr id="2" name="Picture 7">
            <a:extLst>
              <a:ext uri="{FF2B5EF4-FFF2-40B4-BE49-F238E27FC236}">
                <a16:creationId xmlns:a16="http://schemas.microsoft.com/office/drawing/2014/main" id="{B8952A68-E372-CC35-A37A-BD31BBB2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432" y="1604681"/>
            <a:ext cx="5523135" cy="249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5334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1" name="Title 1">
            <a:extLst>
              <a:ext uri="{FF2B5EF4-FFF2-40B4-BE49-F238E27FC236}">
                <a16:creationId xmlns:a16="http://schemas.microsoft.com/office/drawing/2014/main" id="{A6F66ED1-FC52-A86F-CBB5-8C61ED86C4B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Multidimensional Data</a:t>
            </a:r>
            <a:endParaRPr lang="en-PH" sz="4000" b="1" dirty="0">
              <a:latin typeface="Calibri Light (Headings)"/>
            </a:endParaRPr>
          </a:p>
        </p:txBody>
      </p:sp>
      <p:sp>
        <p:nvSpPr>
          <p:cNvPr id="12" name="Subtitle 5">
            <a:extLst>
              <a:ext uri="{FF2B5EF4-FFF2-40B4-BE49-F238E27FC236}">
                <a16:creationId xmlns:a16="http://schemas.microsoft.com/office/drawing/2014/main" id="{39CA371E-F2B5-8029-B5B6-015476CDE79F}"/>
              </a:ext>
            </a:extLst>
          </p:cNvPr>
          <p:cNvSpPr>
            <a:spLocks noGrp="1"/>
          </p:cNvSpPr>
          <p:nvPr>
            <p:ph type="subTitle" idx="1"/>
          </p:nvPr>
        </p:nvSpPr>
        <p:spPr>
          <a:xfrm>
            <a:off x="1006290" y="4758367"/>
            <a:ext cx="10179420" cy="718459"/>
          </a:xfrm>
        </p:spPr>
        <p:txBody>
          <a:bodyPr>
            <a:noAutofit/>
          </a:bodyPr>
          <a:lstStyle/>
          <a:p>
            <a:r>
              <a:rPr lang="en-PH" sz="2100" dirty="0"/>
              <a:t>In general, </a:t>
            </a:r>
            <a:r>
              <a:rPr lang="en-PH" sz="2100" b="1" dirty="0">
                <a:solidFill>
                  <a:srgbClr val="00B050"/>
                </a:solidFill>
              </a:rPr>
              <a:t>a cross-tab </a:t>
            </a:r>
            <a:r>
              <a:rPr lang="en-PH" sz="2100" dirty="0"/>
              <a:t>is a table derived from a relation where values for one attribute form the column headers and values for another attribute form the row header.</a:t>
            </a:r>
          </a:p>
        </p:txBody>
      </p:sp>
      <p:pic>
        <p:nvPicPr>
          <p:cNvPr id="2" name="Picture 7">
            <a:extLst>
              <a:ext uri="{FF2B5EF4-FFF2-40B4-BE49-F238E27FC236}">
                <a16:creationId xmlns:a16="http://schemas.microsoft.com/office/drawing/2014/main" id="{B8952A68-E372-CC35-A37A-BD31BBB23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432" y="1604681"/>
            <a:ext cx="5523135" cy="249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7690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1" name="Title 1">
            <a:extLst>
              <a:ext uri="{FF2B5EF4-FFF2-40B4-BE49-F238E27FC236}">
                <a16:creationId xmlns:a16="http://schemas.microsoft.com/office/drawing/2014/main" id="{A6F66ED1-FC52-A86F-CBB5-8C61ED86C4B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Multidimensional Data</a:t>
            </a:r>
            <a:endParaRPr lang="en-PH" sz="4000" b="1" dirty="0">
              <a:latin typeface="Calibri Light (Headings)"/>
            </a:endParaRPr>
          </a:p>
        </p:txBody>
      </p:sp>
      <p:sp>
        <p:nvSpPr>
          <p:cNvPr id="12" name="Subtitle 5">
            <a:extLst>
              <a:ext uri="{FF2B5EF4-FFF2-40B4-BE49-F238E27FC236}">
                <a16:creationId xmlns:a16="http://schemas.microsoft.com/office/drawing/2014/main" id="{39CA371E-F2B5-8029-B5B6-015476CDE79F}"/>
              </a:ext>
            </a:extLst>
          </p:cNvPr>
          <p:cNvSpPr>
            <a:spLocks noGrp="1"/>
          </p:cNvSpPr>
          <p:nvPr>
            <p:ph type="subTitle" idx="1"/>
          </p:nvPr>
        </p:nvSpPr>
        <p:spPr>
          <a:xfrm>
            <a:off x="1006289" y="5269338"/>
            <a:ext cx="10179420" cy="718459"/>
          </a:xfrm>
        </p:spPr>
        <p:txBody>
          <a:bodyPr>
            <a:noAutofit/>
          </a:bodyPr>
          <a:lstStyle/>
          <a:p>
            <a:r>
              <a:rPr lang="en-PH" sz="2100" dirty="0"/>
              <a:t>The generalization of a cross-tab, which is two-dimensional, to n dimensions can </a:t>
            </a:r>
          </a:p>
          <a:p>
            <a:r>
              <a:rPr lang="en-PH" sz="2100" dirty="0"/>
              <a:t>be visualized as an n-dimensional cube, called the </a:t>
            </a:r>
            <a:r>
              <a:rPr lang="en-PH" sz="2100" b="1" dirty="0">
                <a:solidFill>
                  <a:srgbClr val="00B050"/>
                </a:solidFill>
              </a:rPr>
              <a:t>data cube </a:t>
            </a:r>
          </a:p>
        </p:txBody>
      </p:sp>
      <p:pic>
        <p:nvPicPr>
          <p:cNvPr id="3" name="Graphic 2">
            <a:extLst>
              <a:ext uri="{FF2B5EF4-FFF2-40B4-BE49-F238E27FC236}">
                <a16:creationId xmlns:a16="http://schemas.microsoft.com/office/drawing/2014/main" id="{367110B4-F6F5-2C25-F812-554CC61D92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1153" y="1229432"/>
            <a:ext cx="5809693" cy="3946526"/>
          </a:xfrm>
          <a:prstGeom prst="rect">
            <a:avLst/>
          </a:prstGeom>
        </p:spPr>
      </p:pic>
    </p:spTree>
    <p:extLst>
      <p:ext uri="{BB962C8B-B14F-4D97-AF65-F5344CB8AC3E}">
        <p14:creationId xmlns:p14="http://schemas.microsoft.com/office/powerpoint/2010/main" val="252574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1" name="Title 1">
            <a:extLst>
              <a:ext uri="{FF2B5EF4-FFF2-40B4-BE49-F238E27FC236}">
                <a16:creationId xmlns:a16="http://schemas.microsoft.com/office/drawing/2014/main" id="{A6F66ED1-FC52-A86F-CBB5-8C61ED86C4B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Multidimensional Data</a:t>
            </a:r>
            <a:endParaRPr lang="en-PH" sz="4000" b="1" dirty="0">
              <a:latin typeface="Calibri Light (Headings)"/>
            </a:endParaRPr>
          </a:p>
        </p:txBody>
      </p:sp>
      <p:sp>
        <p:nvSpPr>
          <p:cNvPr id="12" name="Subtitle 5">
            <a:extLst>
              <a:ext uri="{FF2B5EF4-FFF2-40B4-BE49-F238E27FC236}">
                <a16:creationId xmlns:a16="http://schemas.microsoft.com/office/drawing/2014/main" id="{39CA371E-F2B5-8029-B5B6-015476CDE79F}"/>
              </a:ext>
            </a:extLst>
          </p:cNvPr>
          <p:cNvSpPr>
            <a:spLocks noGrp="1"/>
          </p:cNvSpPr>
          <p:nvPr>
            <p:ph type="subTitle" idx="1"/>
          </p:nvPr>
        </p:nvSpPr>
        <p:spPr>
          <a:xfrm>
            <a:off x="1006289" y="5269338"/>
            <a:ext cx="10179420" cy="718459"/>
          </a:xfrm>
        </p:spPr>
        <p:txBody>
          <a:bodyPr>
            <a:noAutofit/>
          </a:bodyPr>
          <a:lstStyle/>
          <a:p>
            <a:r>
              <a:rPr lang="en-PH" sz="2100" dirty="0"/>
              <a:t>An </a:t>
            </a:r>
            <a:r>
              <a:rPr lang="en-PH" sz="2100" b="1" dirty="0">
                <a:solidFill>
                  <a:srgbClr val="00B050"/>
                </a:solidFill>
              </a:rPr>
              <a:t>online analytic processing (OLAP) system </a:t>
            </a:r>
            <a:r>
              <a:rPr lang="en-PH" sz="2100" dirty="0"/>
              <a:t>allows a data analyst to look at different cross-tabs on the same data by interactively selecting the attributes in the cross-tab. </a:t>
            </a:r>
          </a:p>
        </p:txBody>
      </p:sp>
      <p:pic>
        <p:nvPicPr>
          <p:cNvPr id="3" name="Graphic 2">
            <a:extLst>
              <a:ext uri="{FF2B5EF4-FFF2-40B4-BE49-F238E27FC236}">
                <a16:creationId xmlns:a16="http://schemas.microsoft.com/office/drawing/2014/main" id="{367110B4-F6F5-2C25-F812-554CC61D92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1153" y="1229432"/>
            <a:ext cx="5809693" cy="3946526"/>
          </a:xfrm>
          <a:prstGeom prst="rect">
            <a:avLst/>
          </a:prstGeom>
        </p:spPr>
      </p:pic>
    </p:spTree>
    <p:extLst>
      <p:ext uri="{BB962C8B-B14F-4D97-AF65-F5344CB8AC3E}">
        <p14:creationId xmlns:p14="http://schemas.microsoft.com/office/powerpoint/2010/main" val="3802485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1" name="Title 1">
            <a:extLst>
              <a:ext uri="{FF2B5EF4-FFF2-40B4-BE49-F238E27FC236}">
                <a16:creationId xmlns:a16="http://schemas.microsoft.com/office/drawing/2014/main" id="{A6F66ED1-FC52-A86F-CBB5-8C61ED86C4B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Multidimensional Data</a:t>
            </a:r>
            <a:endParaRPr lang="en-PH" sz="4000" b="1" dirty="0">
              <a:latin typeface="Calibri Light (Headings)"/>
            </a:endParaRPr>
          </a:p>
        </p:txBody>
      </p:sp>
      <p:sp>
        <p:nvSpPr>
          <p:cNvPr id="12" name="Subtitle 5">
            <a:extLst>
              <a:ext uri="{FF2B5EF4-FFF2-40B4-BE49-F238E27FC236}">
                <a16:creationId xmlns:a16="http://schemas.microsoft.com/office/drawing/2014/main" id="{39CA371E-F2B5-8029-B5B6-015476CDE79F}"/>
              </a:ext>
            </a:extLst>
          </p:cNvPr>
          <p:cNvSpPr>
            <a:spLocks noGrp="1"/>
          </p:cNvSpPr>
          <p:nvPr>
            <p:ph type="subTitle" idx="1"/>
          </p:nvPr>
        </p:nvSpPr>
        <p:spPr>
          <a:xfrm>
            <a:off x="286307" y="1322811"/>
            <a:ext cx="5809693" cy="4459922"/>
          </a:xfrm>
        </p:spPr>
        <p:txBody>
          <a:bodyPr>
            <a:noAutofit/>
          </a:bodyPr>
          <a:lstStyle/>
          <a:p>
            <a:pPr algn="l"/>
            <a:r>
              <a:rPr lang="en-PH" sz="2100" dirty="0"/>
              <a:t>OLAP systems allow an analyst to see a cross-tab on item name and color for a fixed value of clothes size, for example, large, instead of the sum across all sizes. Such an operation is referred to as </a:t>
            </a:r>
            <a:r>
              <a:rPr lang="en-PH" sz="2100" b="1" dirty="0">
                <a:solidFill>
                  <a:srgbClr val="00B0F0"/>
                </a:solidFill>
              </a:rPr>
              <a:t>slicing</a:t>
            </a:r>
            <a:r>
              <a:rPr lang="en-PH" sz="2100" dirty="0"/>
              <a:t>, since it can be thought of as viewing a slice of the data cube. </a:t>
            </a:r>
          </a:p>
          <a:p>
            <a:pPr algn="l"/>
            <a:endParaRPr lang="en-PH" sz="2100" dirty="0"/>
          </a:p>
          <a:p>
            <a:pPr algn="l"/>
            <a:r>
              <a:rPr lang="en-PH" sz="2100" dirty="0"/>
              <a:t>The operation is sometimes called </a:t>
            </a:r>
            <a:r>
              <a:rPr lang="en-PH" sz="2100" b="1" dirty="0">
                <a:solidFill>
                  <a:srgbClr val="00B0F0"/>
                </a:solidFill>
              </a:rPr>
              <a:t>dicing</a:t>
            </a:r>
            <a:r>
              <a:rPr lang="en-PH" sz="2100" dirty="0"/>
              <a:t>, particularly when values for multiple dimensions are fixed. </a:t>
            </a:r>
          </a:p>
        </p:txBody>
      </p:sp>
      <p:pic>
        <p:nvPicPr>
          <p:cNvPr id="3" name="Graphic 2">
            <a:extLst>
              <a:ext uri="{FF2B5EF4-FFF2-40B4-BE49-F238E27FC236}">
                <a16:creationId xmlns:a16="http://schemas.microsoft.com/office/drawing/2014/main" id="{367110B4-F6F5-2C25-F812-554CC61D92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2307" y="1322811"/>
            <a:ext cx="5809693" cy="3946526"/>
          </a:xfrm>
          <a:prstGeom prst="rect">
            <a:avLst/>
          </a:prstGeom>
        </p:spPr>
      </p:pic>
    </p:spTree>
    <p:extLst>
      <p:ext uri="{BB962C8B-B14F-4D97-AF65-F5344CB8AC3E}">
        <p14:creationId xmlns:p14="http://schemas.microsoft.com/office/powerpoint/2010/main" val="3808975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8" name="Picture 7" descr="A tomato with a stem&#10;&#10;Description automatically generated">
            <a:extLst>
              <a:ext uri="{FF2B5EF4-FFF2-40B4-BE49-F238E27FC236}">
                <a16:creationId xmlns:a16="http://schemas.microsoft.com/office/drawing/2014/main" id="{F901AA66-4D1D-0F83-47A8-BA6EBA98F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887" y="212273"/>
            <a:ext cx="7598226" cy="5698670"/>
          </a:xfrm>
          <a:prstGeom prst="rect">
            <a:avLst/>
          </a:prstGeom>
        </p:spPr>
      </p:pic>
    </p:spTree>
    <p:extLst>
      <p:ext uri="{BB962C8B-B14F-4D97-AF65-F5344CB8AC3E}">
        <p14:creationId xmlns:p14="http://schemas.microsoft.com/office/powerpoint/2010/main" val="8852277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3" name="Picture 2" descr="A red circle with text&#10;&#10;Description automatically generated">
            <a:extLst>
              <a:ext uri="{FF2B5EF4-FFF2-40B4-BE49-F238E27FC236}">
                <a16:creationId xmlns:a16="http://schemas.microsoft.com/office/drawing/2014/main" id="{2DF14B77-739D-D2D4-F840-DC6B033EC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14300"/>
            <a:ext cx="7772400" cy="5829300"/>
          </a:xfrm>
          <a:prstGeom prst="rect">
            <a:avLst/>
          </a:prstGeom>
        </p:spPr>
      </p:pic>
    </p:spTree>
    <p:extLst>
      <p:ext uri="{BB962C8B-B14F-4D97-AF65-F5344CB8AC3E}">
        <p14:creationId xmlns:p14="http://schemas.microsoft.com/office/powerpoint/2010/main" val="4240126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5" name="Picture 4" descr="A red circle with white text&#10;&#10;Description automatically generated">
            <a:extLst>
              <a:ext uri="{FF2B5EF4-FFF2-40B4-BE49-F238E27FC236}">
                <a16:creationId xmlns:a16="http://schemas.microsoft.com/office/drawing/2014/main" id="{157D8CE2-767A-5AE6-A33C-868B72EDB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3286"/>
            <a:ext cx="7772400" cy="5829300"/>
          </a:xfrm>
          <a:prstGeom prst="rect">
            <a:avLst/>
          </a:prstGeom>
        </p:spPr>
      </p:pic>
    </p:spTree>
    <p:extLst>
      <p:ext uri="{BB962C8B-B14F-4D97-AF65-F5344CB8AC3E}">
        <p14:creationId xmlns:p14="http://schemas.microsoft.com/office/powerpoint/2010/main" val="3095039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History of Business Intelligence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554973" y="1173488"/>
            <a:ext cx="6874528" cy="4837594"/>
          </a:xfrm>
        </p:spPr>
        <p:txBody>
          <a:bodyPr>
            <a:noAutofit/>
          </a:bodyPr>
          <a:lstStyle/>
          <a:p>
            <a:pPr algn="l" fontAlgn="base"/>
            <a:r>
              <a:rPr lang="en-PH" b="1" i="0" u="none" strike="noStrike" dirty="0">
                <a:solidFill>
                  <a:srgbClr val="0070C0"/>
                </a:solidFill>
                <a:effectLst/>
                <a:latin typeface="IBM Plex Sans" panose="020B0503050203000203" pitchFamily="34" charset="0"/>
              </a:rPr>
              <a:t>1865</a:t>
            </a:r>
          </a:p>
          <a:p>
            <a:pPr algn="l" fontAlgn="base"/>
            <a:r>
              <a:rPr lang="en-PH" b="0" i="0" u="none" strike="noStrike" dirty="0">
                <a:solidFill>
                  <a:srgbClr val="161616"/>
                </a:solidFill>
                <a:effectLst/>
                <a:latin typeface="IBM Plex Sans" panose="020B0503050203000203" pitchFamily="34" charset="0"/>
              </a:rPr>
              <a:t>The term business intelligence was first used in 1865 by author Richard Millar Devens, when he cited a banker who collected intelligence on the market ahead of his competitors.</a:t>
            </a:r>
          </a:p>
          <a:p>
            <a:pPr algn="l" fontAlgn="base"/>
            <a:endParaRPr lang="en-PH" b="0" i="0" u="none" strike="noStrike" dirty="0">
              <a:solidFill>
                <a:srgbClr val="161616"/>
              </a:solidFill>
              <a:effectLst/>
              <a:latin typeface="IBM Plex Sans" panose="020B0503050203000203" pitchFamily="34" charset="0"/>
            </a:endParaRPr>
          </a:p>
          <a:p>
            <a:pPr algn="l" fontAlgn="base"/>
            <a:r>
              <a:rPr lang="en-PH" b="1" dirty="0">
                <a:solidFill>
                  <a:srgbClr val="0070C0"/>
                </a:solidFill>
                <a:latin typeface="IBM Plex Sans" panose="020B0503050203000203" pitchFamily="34" charset="0"/>
              </a:rPr>
              <a:t>1958</a:t>
            </a:r>
          </a:p>
          <a:p>
            <a:pPr algn="l" fontAlgn="base"/>
            <a:r>
              <a:rPr lang="en-PH" b="0" i="0" u="none" strike="noStrike" dirty="0">
                <a:solidFill>
                  <a:srgbClr val="161616"/>
                </a:solidFill>
                <a:effectLst/>
                <a:latin typeface="IBM Plex Sans" panose="020B0503050203000203" pitchFamily="34" charset="0"/>
              </a:rPr>
              <a:t> In 1958, an IBM computer scientist named Hans Peter </a:t>
            </a:r>
            <a:r>
              <a:rPr lang="en-PH" b="0" i="0" u="none" strike="noStrike" dirty="0" err="1">
                <a:solidFill>
                  <a:srgbClr val="161616"/>
                </a:solidFill>
                <a:effectLst/>
                <a:latin typeface="IBM Plex Sans" panose="020B0503050203000203" pitchFamily="34" charset="0"/>
              </a:rPr>
              <a:t>Luhn</a:t>
            </a:r>
            <a:r>
              <a:rPr lang="en-PH" b="0" i="0" u="none" strike="noStrike" dirty="0">
                <a:solidFill>
                  <a:srgbClr val="161616"/>
                </a:solidFill>
                <a:effectLst/>
                <a:latin typeface="IBM Plex Sans" panose="020B0503050203000203" pitchFamily="34" charset="0"/>
              </a:rPr>
              <a:t> explored the potential of using technology to gather business intelligence. His research helped establish methods for creating some of IBM’s early analytics platforms.</a:t>
            </a:r>
          </a:p>
          <a:p>
            <a:pPr algn="l" fontAlgn="base"/>
            <a:endParaRPr lang="en-PH" dirty="0">
              <a:solidFill>
                <a:srgbClr val="161616"/>
              </a:solidFill>
              <a:latin typeface="IBM Plex Sans" panose="020B0503050203000203" pitchFamily="34" charset="0"/>
            </a:endParaRPr>
          </a:p>
        </p:txBody>
      </p:sp>
      <p:pic>
        <p:nvPicPr>
          <p:cNvPr id="5" name="Picture 4" descr="A person with a mustache&#10;&#10;Description automatically generated">
            <a:extLst>
              <a:ext uri="{FF2B5EF4-FFF2-40B4-BE49-F238E27FC236}">
                <a16:creationId xmlns:a16="http://schemas.microsoft.com/office/drawing/2014/main" id="{1F472EF8-A403-15DC-6349-528A0483A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4308" y="1173488"/>
            <a:ext cx="1954777" cy="2255512"/>
          </a:xfrm>
          <a:prstGeom prst="rect">
            <a:avLst/>
          </a:prstGeom>
        </p:spPr>
      </p:pic>
      <p:pic>
        <p:nvPicPr>
          <p:cNvPr id="7" name="Picture 6" descr="A close-up of a logo&#10;&#10;Description automatically generated">
            <a:extLst>
              <a:ext uri="{FF2B5EF4-FFF2-40B4-BE49-F238E27FC236}">
                <a16:creationId xmlns:a16="http://schemas.microsoft.com/office/drawing/2014/main" id="{23A9A2EE-93F4-4580-B7E8-D29B52CF4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7617" y="3720191"/>
            <a:ext cx="2128158" cy="2128158"/>
          </a:xfrm>
          <a:prstGeom prst="rect">
            <a:avLst/>
          </a:prstGeom>
        </p:spPr>
      </p:pic>
    </p:spTree>
    <p:extLst>
      <p:ext uri="{BB962C8B-B14F-4D97-AF65-F5344CB8AC3E}">
        <p14:creationId xmlns:p14="http://schemas.microsoft.com/office/powerpoint/2010/main" val="1855000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6" descr="A table with numbers and prices&#10;&#10;Description automatically generated with medium confidence">
            <a:extLst>
              <a:ext uri="{FF2B5EF4-FFF2-40B4-BE49-F238E27FC236}">
                <a16:creationId xmlns:a16="http://schemas.microsoft.com/office/drawing/2014/main" id="{2219100E-6A01-C799-3A3F-4EFB6D9DA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95941"/>
            <a:ext cx="7772400" cy="5829300"/>
          </a:xfrm>
          <a:prstGeom prst="rect">
            <a:avLst/>
          </a:prstGeom>
        </p:spPr>
      </p:pic>
    </p:spTree>
    <p:extLst>
      <p:ext uri="{BB962C8B-B14F-4D97-AF65-F5344CB8AC3E}">
        <p14:creationId xmlns:p14="http://schemas.microsoft.com/office/powerpoint/2010/main" val="3929922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3" name="Picture 2" descr="A cube with different colored squares&#10;&#10;Description automatically generated with medium confidence">
            <a:extLst>
              <a:ext uri="{FF2B5EF4-FFF2-40B4-BE49-F238E27FC236}">
                <a16:creationId xmlns:a16="http://schemas.microsoft.com/office/drawing/2014/main" id="{69FE3CC3-E4F4-3D16-7A32-353D7E1FD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3286"/>
            <a:ext cx="7772400" cy="5829300"/>
          </a:xfrm>
          <a:prstGeom prst="rect">
            <a:avLst/>
          </a:prstGeom>
        </p:spPr>
      </p:pic>
    </p:spTree>
    <p:extLst>
      <p:ext uri="{BB962C8B-B14F-4D97-AF65-F5344CB8AC3E}">
        <p14:creationId xmlns:p14="http://schemas.microsoft.com/office/powerpoint/2010/main" val="2835245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5" name="Picture 4" descr="A cube with many squares&#10;&#10;Description automatically generated with medium confidence">
            <a:extLst>
              <a:ext uri="{FF2B5EF4-FFF2-40B4-BE49-F238E27FC236}">
                <a16:creationId xmlns:a16="http://schemas.microsoft.com/office/drawing/2014/main" id="{9D8AE62D-6E11-E865-98E5-C31DDA6BA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46958"/>
            <a:ext cx="7772400" cy="5829300"/>
          </a:xfrm>
          <a:prstGeom prst="rect">
            <a:avLst/>
          </a:prstGeom>
        </p:spPr>
      </p:pic>
    </p:spTree>
    <p:extLst>
      <p:ext uri="{BB962C8B-B14F-4D97-AF65-F5344CB8AC3E}">
        <p14:creationId xmlns:p14="http://schemas.microsoft.com/office/powerpoint/2010/main" val="1098707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3" name="Picture 2" descr="A diagram of a cube&#10;&#10;Description automatically generated">
            <a:extLst>
              <a:ext uri="{FF2B5EF4-FFF2-40B4-BE49-F238E27FC236}">
                <a16:creationId xmlns:a16="http://schemas.microsoft.com/office/drawing/2014/main" id="{23AFDA37-9B76-DE3B-33FB-817AAAB82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0629"/>
            <a:ext cx="7772400" cy="5829300"/>
          </a:xfrm>
          <a:prstGeom prst="rect">
            <a:avLst/>
          </a:prstGeom>
        </p:spPr>
      </p:pic>
    </p:spTree>
    <p:extLst>
      <p:ext uri="{BB962C8B-B14F-4D97-AF65-F5344CB8AC3E}">
        <p14:creationId xmlns:p14="http://schemas.microsoft.com/office/powerpoint/2010/main" val="6853995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7" name="Picture 6" descr="A diagram of a product dimension&#10;&#10;Description automatically generated with medium confidence">
            <a:extLst>
              <a:ext uri="{FF2B5EF4-FFF2-40B4-BE49-F238E27FC236}">
                <a16:creationId xmlns:a16="http://schemas.microsoft.com/office/drawing/2014/main" id="{4A72F39A-745A-90D7-1B63-EA83A029C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30628"/>
            <a:ext cx="7772400" cy="5829300"/>
          </a:xfrm>
          <a:prstGeom prst="rect">
            <a:avLst/>
          </a:prstGeom>
        </p:spPr>
      </p:pic>
    </p:spTree>
    <p:extLst>
      <p:ext uri="{BB962C8B-B14F-4D97-AF65-F5344CB8AC3E}">
        <p14:creationId xmlns:p14="http://schemas.microsoft.com/office/powerpoint/2010/main" val="1810284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3" name="Picture 2" descr="A diagram of a cube with a red square&#10;&#10;Description automatically generated">
            <a:extLst>
              <a:ext uri="{FF2B5EF4-FFF2-40B4-BE49-F238E27FC236}">
                <a16:creationId xmlns:a16="http://schemas.microsoft.com/office/drawing/2014/main" id="{93196547-B0EF-3A83-4F86-7F35BAD455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14300"/>
            <a:ext cx="7772400" cy="5829300"/>
          </a:xfrm>
          <a:prstGeom prst="rect">
            <a:avLst/>
          </a:prstGeom>
        </p:spPr>
      </p:pic>
    </p:spTree>
    <p:extLst>
      <p:ext uri="{BB962C8B-B14F-4D97-AF65-F5344CB8AC3E}">
        <p14:creationId xmlns:p14="http://schemas.microsoft.com/office/powerpoint/2010/main" val="23835595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5" name="Picture 4" descr="A red cube with white text&#10;&#10;Description automatically generated">
            <a:extLst>
              <a:ext uri="{FF2B5EF4-FFF2-40B4-BE49-F238E27FC236}">
                <a16:creationId xmlns:a16="http://schemas.microsoft.com/office/drawing/2014/main" id="{9A8B56E5-8E25-2F68-4187-16BACE626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46957"/>
            <a:ext cx="7772400" cy="5829300"/>
          </a:xfrm>
          <a:prstGeom prst="rect">
            <a:avLst/>
          </a:prstGeom>
        </p:spPr>
      </p:pic>
    </p:spTree>
    <p:extLst>
      <p:ext uri="{BB962C8B-B14F-4D97-AF65-F5344CB8AC3E}">
        <p14:creationId xmlns:p14="http://schemas.microsoft.com/office/powerpoint/2010/main" val="3121102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pic>
        <p:nvPicPr>
          <p:cNvPr id="3" name="Picture 2" descr="A diagram of a red cube&#10;&#10;Description automatically generated">
            <a:extLst>
              <a:ext uri="{FF2B5EF4-FFF2-40B4-BE49-F238E27FC236}">
                <a16:creationId xmlns:a16="http://schemas.microsoft.com/office/drawing/2014/main" id="{0BE02C58-63E1-E0CC-1D09-6903D38C7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14300"/>
            <a:ext cx="7772400" cy="5829300"/>
          </a:xfrm>
          <a:prstGeom prst="rect">
            <a:avLst/>
          </a:prstGeom>
        </p:spPr>
      </p:pic>
    </p:spTree>
    <p:extLst>
      <p:ext uri="{BB962C8B-B14F-4D97-AF65-F5344CB8AC3E}">
        <p14:creationId xmlns:p14="http://schemas.microsoft.com/office/powerpoint/2010/main" val="4107986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2" name="Subtitle 5">
            <a:extLst>
              <a:ext uri="{FF2B5EF4-FFF2-40B4-BE49-F238E27FC236}">
                <a16:creationId xmlns:a16="http://schemas.microsoft.com/office/drawing/2014/main" id="{1175F008-61FD-610C-1E36-0FD1D332CBC2}"/>
              </a:ext>
            </a:extLst>
          </p:cNvPr>
          <p:cNvSpPr>
            <a:spLocks noGrp="1"/>
          </p:cNvSpPr>
          <p:nvPr>
            <p:ph type="subTitle" idx="1"/>
          </p:nvPr>
        </p:nvSpPr>
        <p:spPr>
          <a:xfrm>
            <a:off x="286307" y="1322811"/>
            <a:ext cx="5809693" cy="4459922"/>
          </a:xfrm>
        </p:spPr>
        <p:txBody>
          <a:bodyPr>
            <a:noAutofit/>
          </a:bodyPr>
          <a:lstStyle/>
          <a:p>
            <a:pPr algn="l"/>
            <a:r>
              <a:rPr lang="en-PH" dirty="0"/>
              <a:t>Hierarchies lets you drill-down into data to explore interesting patterns and anomalies</a:t>
            </a:r>
          </a:p>
          <a:p>
            <a:pPr algn="l"/>
            <a:endParaRPr lang="en-PH" dirty="0"/>
          </a:p>
          <a:p>
            <a:pPr algn="l"/>
            <a:r>
              <a:rPr lang="en-PH" dirty="0"/>
              <a:t>Hierarchy organizes data by levels</a:t>
            </a:r>
          </a:p>
          <a:p>
            <a:pPr algn="l"/>
            <a:endParaRPr lang="en-PH" dirty="0"/>
          </a:p>
          <a:p>
            <a:pPr algn="l"/>
            <a:r>
              <a:rPr lang="en-PH" dirty="0"/>
              <a:t>Examples include: </a:t>
            </a:r>
          </a:p>
          <a:p>
            <a:pPr marL="342900" indent="-342900" algn="l">
              <a:buFont typeface="Wingdings" pitchFamily="2" charset="2"/>
              <a:buChar char="§"/>
            </a:pPr>
            <a:r>
              <a:rPr lang="en-PH" dirty="0"/>
              <a:t>Monthly data rolls up to quarters and years</a:t>
            </a:r>
          </a:p>
          <a:p>
            <a:pPr marL="342900" indent="-342900" algn="l">
              <a:buFont typeface="Wingdings" pitchFamily="2" charset="2"/>
              <a:buChar char="§"/>
            </a:pPr>
            <a:r>
              <a:rPr lang="en-PH" dirty="0"/>
              <a:t>Cities roll up to regions and states</a:t>
            </a:r>
          </a:p>
          <a:p>
            <a:pPr algn="l"/>
            <a:endParaRPr lang="en-PH" dirty="0"/>
          </a:p>
          <a:p>
            <a:pPr algn="l"/>
            <a:endParaRPr lang="en-PH" dirty="0"/>
          </a:p>
          <a:p>
            <a:pPr algn="l"/>
            <a:endParaRPr lang="en-PH" dirty="0"/>
          </a:p>
        </p:txBody>
      </p:sp>
      <p:sp>
        <p:nvSpPr>
          <p:cNvPr id="5" name="Title 1">
            <a:extLst>
              <a:ext uri="{FF2B5EF4-FFF2-40B4-BE49-F238E27FC236}">
                <a16:creationId xmlns:a16="http://schemas.microsoft.com/office/drawing/2014/main" id="{ADCC0C10-78F1-768D-C0BD-0B3602848723}"/>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Hierarchies</a:t>
            </a:r>
            <a:endParaRPr lang="en-PH" sz="4000" b="1" dirty="0">
              <a:latin typeface="Calibri Light (Headings)"/>
            </a:endParaRPr>
          </a:p>
        </p:txBody>
      </p:sp>
      <p:sp>
        <p:nvSpPr>
          <p:cNvPr id="6" name="Rounded Rectangle 5">
            <a:extLst>
              <a:ext uri="{FF2B5EF4-FFF2-40B4-BE49-F238E27FC236}">
                <a16:creationId xmlns:a16="http://schemas.microsoft.com/office/drawing/2014/main" id="{2AE27DEF-F9BE-392A-D537-6E0D22A207C5}"/>
              </a:ext>
            </a:extLst>
          </p:cNvPr>
          <p:cNvSpPr/>
          <p:nvPr/>
        </p:nvSpPr>
        <p:spPr>
          <a:xfrm>
            <a:off x="6476999" y="1322811"/>
            <a:ext cx="5428693" cy="91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2024</a:t>
            </a:r>
          </a:p>
        </p:txBody>
      </p:sp>
      <p:sp>
        <p:nvSpPr>
          <p:cNvPr id="14" name="Rounded Rectangle 13">
            <a:extLst>
              <a:ext uri="{FF2B5EF4-FFF2-40B4-BE49-F238E27FC236}">
                <a16:creationId xmlns:a16="http://schemas.microsoft.com/office/drawing/2014/main" id="{CC2B4881-0D98-D90B-2432-BF10607D64E2}"/>
              </a:ext>
            </a:extLst>
          </p:cNvPr>
          <p:cNvSpPr/>
          <p:nvPr/>
        </p:nvSpPr>
        <p:spPr>
          <a:xfrm>
            <a:off x="6477000" y="2387390"/>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Q1</a:t>
            </a:r>
          </a:p>
        </p:txBody>
      </p:sp>
      <p:sp>
        <p:nvSpPr>
          <p:cNvPr id="17" name="Rounded Rectangle 16">
            <a:extLst>
              <a:ext uri="{FF2B5EF4-FFF2-40B4-BE49-F238E27FC236}">
                <a16:creationId xmlns:a16="http://schemas.microsoft.com/office/drawing/2014/main" id="{CE45553A-3E34-C312-F8C6-06AF17C00ED7}"/>
              </a:ext>
            </a:extLst>
          </p:cNvPr>
          <p:cNvSpPr/>
          <p:nvPr/>
        </p:nvSpPr>
        <p:spPr>
          <a:xfrm>
            <a:off x="6979378"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FEB</a:t>
            </a:r>
          </a:p>
        </p:txBody>
      </p:sp>
      <p:sp>
        <p:nvSpPr>
          <p:cNvPr id="18" name="Rounded Rectangle 17">
            <a:extLst>
              <a:ext uri="{FF2B5EF4-FFF2-40B4-BE49-F238E27FC236}">
                <a16:creationId xmlns:a16="http://schemas.microsoft.com/office/drawing/2014/main" id="{0BD6084F-E453-02D6-4421-31A18D59A192}"/>
              </a:ext>
            </a:extLst>
          </p:cNvPr>
          <p:cNvSpPr/>
          <p:nvPr/>
        </p:nvSpPr>
        <p:spPr>
          <a:xfrm>
            <a:off x="7465479"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MAR</a:t>
            </a:r>
          </a:p>
        </p:txBody>
      </p:sp>
      <p:sp>
        <p:nvSpPr>
          <p:cNvPr id="19" name="Rounded Rectangle 18">
            <a:extLst>
              <a:ext uri="{FF2B5EF4-FFF2-40B4-BE49-F238E27FC236}">
                <a16:creationId xmlns:a16="http://schemas.microsoft.com/office/drawing/2014/main" id="{D64027C6-247C-AE8A-73AE-A2C9D440DF09}"/>
              </a:ext>
            </a:extLst>
          </p:cNvPr>
          <p:cNvSpPr/>
          <p:nvPr/>
        </p:nvSpPr>
        <p:spPr>
          <a:xfrm>
            <a:off x="7934395"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APR</a:t>
            </a:r>
          </a:p>
        </p:txBody>
      </p:sp>
      <p:sp>
        <p:nvSpPr>
          <p:cNvPr id="20" name="Rounded Rectangle 19">
            <a:extLst>
              <a:ext uri="{FF2B5EF4-FFF2-40B4-BE49-F238E27FC236}">
                <a16:creationId xmlns:a16="http://schemas.microsoft.com/office/drawing/2014/main" id="{A1738284-08E8-917D-D9DA-B5B1CDAFC92A}"/>
              </a:ext>
            </a:extLst>
          </p:cNvPr>
          <p:cNvSpPr/>
          <p:nvPr/>
        </p:nvSpPr>
        <p:spPr>
          <a:xfrm>
            <a:off x="7928655" y="2382343"/>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Q2</a:t>
            </a:r>
          </a:p>
        </p:txBody>
      </p:sp>
      <p:sp>
        <p:nvSpPr>
          <p:cNvPr id="21" name="Rounded Rectangle 20">
            <a:extLst>
              <a:ext uri="{FF2B5EF4-FFF2-40B4-BE49-F238E27FC236}">
                <a16:creationId xmlns:a16="http://schemas.microsoft.com/office/drawing/2014/main" id="{BB32FF4C-246F-4362-C3CB-B52747685AA8}"/>
              </a:ext>
            </a:extLst>
          </p:cNvPr>
          <p:cNvSpPr/>
          <p:nvPr/>
        </p:nvSpPr>
        <p:spPr>
          <a:xfrm>
            <a:off x="8420496"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MAY</a:t>
            </a:r>
          </a:p>
        </p:txBody>
      </p:sp>
      <p:sp>
        <p:nvSpPr>
          <p:cNvPr id="22" name="Rounded Rectangle 21">
            <a:extLst>
              <a:ext uri="{FF2B5EF4-FFF2-40B4-BE49-F238E27FC236}">
                <a16:creationId xmlns:a16="http://schemas.microsoft.com/office/drawing/2014/main" id="{7A455A5C-27C9-EC6F-2EFD-181F0E896F04}"/>
              </a:ext>
            </a:extLst>
          </p:cNvPr>
          <p:cNvSpPr/>
          <p:nvPr/>
        </p:nvSpPr>
        <p:spPr>
          <a:xfrm>
            <a:off x="8918824" y="3456193"/>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JUN</a:t>
            </a:r>
          </a:p>
        </p:txBody>
      </p:sp>
      <p:sp>
        <p:nvSpPr>
          <p:cNvPr id="23" name="Rounded Rectangle 22">
            <a:extLst>
              <a:ext uri="{FF2B5EF4-FFF2-40B4-BE49-F238E27FC236}">
                <a16:creationId xmlns:a16="http://schemas.microsoft.com/office/drawing/2014/main" id="{B0E16376-6969-C7F3-130E-C522A2AD4ECC}"/>
              </a:ext>
            </a:extLst>
          </p:cNvPr>
          <p:cNvSpPr/>
          <p:nvPr/>
        </p:nvSpPr>
        <p:spPr>
          <a:xfrm>
            <a:off x="9359893"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JUL</a:t>
            </a:r>
          </a:p>
        </p:txBody>
      </p:sp>
      <p:sp>
        <p:nvSpPr>
          <p:cNvPr id="24" name="Rounded Rectangle 23">
            <a:extLst>
              <a:ext uri="{FF2B5EF4-FFF2-40B4-BE49-F238E27FC236}">
                <a16:creationId xmlns:a16="http://schemas.microsoft.com/office/drawing/2014/main" id="{AFA3B778-F66E-4B5E-F875-BEFB4B688CCA}"/>
              </a:ext>
            </a:extLst>
          </p:cNvPr>
          <p:cNvSpPr/>
          <p:nvPr/>
        </p:nvSpPr>
        <p:spPr>
          <a:xfrm>
            <a:off x="9855909"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AUG</a:t>
            </a:r>
          </a:p>
        </p:txBody>
      </p:sp>
      <p:sp>
        <p:nvSpPr>
          <p:cNvPr id="25" name="Rounded Rectangle 24">
            <a:extLst>
              <a:ext uri="{FF2B5EF4-FFF2-40B4-BE49-F238E27FC236}">
                <a16:creationId xmlns:a16="http://schemas.microsoft.com/office/drawing/2014/main" id="{40EA7BC9-8A99-811D-8BA3-0716B191C7CB}"/>
              </a:ext>
            </a:extLst>
          </p:cNvPr>
          <p:cNvSpPr/>
          <p:nvPr/>
        </p:nvSpPr>
        <p:spPr>
          <a:xfrm>
            <a:off x="9359893" y="2377296"/>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Q3</a:t>
            </a:r>
          </a:p>
        </p:txBody>
      </p:sp>
      <p:sp>
        <p:nvSpPr>
          <p:cNvPr id="26" name="Rounded Rectangle 25">
            <a:extLst>
              <a:ext uri="{FF2B5EF4-FFF2-40B4-BE49-F238E27FC236}">
                <a16:creationId xmlns:a16="http://schemas.microsoft.com/office/drawing/2014/main" id="{5D35537A-B86B-B530-9446-09E693203330}"/>
              </a:ext>
            </a:extLst>
          </p:cNvPr>
          <p:cNvSpPr/>
          <p:nvPr/>
        </p:nvSpPr>
        <p:spPr>
          <a:xfrm>
            <a:off x="10353067"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SEP</a:t>
            </a:r>
          </a:p>
        </p:txBody>
      </p:sp>
      <p:sp>
        <p:nvSpPr>
          <p:cNvPr id="27" name="Rounded Rectangle 26">
            <a:extLst>
              <a:ext uri="{FF2B5EF4-FFF2-40B4-BE49-F238E27FC236}">
                <a16:creationId xmlns:a16="http://schemas.microsoft.com/office/drawing/2014/main" id="{68E80DDE-AB15-9BA9-19D3-B1BDB1DDAB0E}"/>
              </a:ext>
            </a:extLst>
          </p:cNvPr>
          <p:cNvSpPr/>
          <p:nvPr/>
        </p:nvSpPr>
        <p:spPr>
          <a:xfrm>
            <a:off x="10728565"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OCT</a:t>
            </a:r>
          </a:p>
        </p:txBody>
      </p:sp>
      <p:sp>
        <p:nvSpPr>
          <p:cNvPr id="28" name="Rounded Rectangle 27">
            <a:extLst>
              <a:ext uri="{FF2B5EF4-FFF2-40B4-BE49-F238E27FC236}">
                <a16:creationId xmlns:a16="http://schemas.microsoft.com/office/drawing/2014/main" id="{A054DA4A-3B76-4390-D1A4-6F97E3839458}"/>
              </a:ext>
            </a:extLst>
          </p:cNvPr>
          <p:cNvSpPr/>
          <p:nvPr/>
        </p:nvSpPr>
        <p:spPr>
          <a:xfrm>
            <a:off x="11219547" y="3460806"/>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NOV</a:t>
            </a:r>
          </a:p>
        </p:txBody>
      </p:sp>
      <p:sp>
        <p:nvSpPr>
          <p:cNvPr id="29" name="Rounded Rectangle 28">
            <a:extLst>
              <a:ext uri="{FF2B5EF4-FFF2-40B4-BE49-F238E27FC236}">
                <a16:creationId xmlns:a16="http://schemas.microsoft.com/office/drawing/2014/main" id="{53E90C02-37BE-AA7D-3906-3E2F46DDF806}"/>
              </a:ext>
            </a:extLst>
          </p:cNvPr>
          <p:cNvSpPr/>
          <p:nvPr/>
        </p:nvSpPr>
        <p:spPr>
          <a:xfrm>
            <a:off x="11717875" y="345980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DEC</a:t>
            </a:r>
          </a:p>
        </p:txBody>
      </p:sp>
      <p:sp>
        <p:nvSpPr>
          <p:cNvPr id="30" name="Rounded Rectangle 29">
            <a:extLst>
              <a:ext uri="{FF2B5EF4-FFF2-40B4-BE49-F238E27FC236}">
                <a16:creationId xmlns:a16="http://schemas.microsoft.com/office/drawing/2014/main" id="{62AD277E-F2E7-0482-716E-868A877C955C}"/>
              </a:ext>
            </a:extLst>
          </p:cNvPr>
          <p:cNvSpPr/>
          <p:nvPr/>
        </p:nvSpPr>
        <p:spPr>
          <a:xfrm>
            <a:off x="10722960" y="2387390"/>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Q4</a:t>
            </a:r>
          </a:p>
        </p:txBody>
      </p:sp>
      <p:sp>
        <p:nvSpPr>
          <p:cNvPr id="36" name="Rounded Rectangle 35">
            <a:extLst>
              <a:ext uri="{FF2B5EF4-FFF2-40B4-BE49-F238E27FC236}">
                <a16:creationId xmlns:a16="http://schemas.microsoft.com/office/drawing/2014/main" id="{74CE42B0-8CED-14E2-4E1D-B53CA3CBCBD9}"/>
              </a:ext>
            </a:extLst>
          </p:cNvPr>
          <p:cNvSpPr/>
          <p:nvPr/>
        </p:nvSpPr>
        <p:spPr>
          <a:xfrm>
            <a:off x="6528394"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JAN</a:t>
            </a:r>
          </a:p>
        </p:txBody>
      </p:sp>
    </p:spTree>
    <p:extLst>
      <p:ext uri="{BB962C8B-B14F-4D97-AF65-F5344CB8AC3E}">
        <p14:creationId xmlns:p14="http://schemas.microsoft.com/office/powerpoint/2010/main" val="252301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linds(horizontal)">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blinds(horizontal)">
                                      <p:cBhvr>
                                        <p:cTn id="26" dur="500"/>
                                        <p:tgtEl>
                                          <p:spTgt spid="3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blinds(horizontal)">
                                      <p:cBhvr>
                                        <p:cTn id="38" dur="500"/>
                                        <p:tgtEl>
                                          <p:spTgt spid="2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linds(horizontal)">
                                      <p:cBhvr>
                                        <p:cTn id="41" dur="500"/>
                                        <p:tgtEl>
                                          <p:spTgt spid="22"/>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blinds(horizontal)">
                                      <p:cBhvr>
                                        <p:cTn id="44" dur="500"/>
                                        <p:tgtEl>
                                          <p:spTgt spid="23"/>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linds(horizontal)">
                                      <p:cBhvr>
                                        <p:cTn id="47" dur="500"/>
                                        <p:tgtEl>
                                          <p:spTgt spid="24"/>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linds(horizontal)">
                                      <p:cBhvr>
                                        <p:cTn id="50" dur="500"/>
                                        <p:tgtEl>
                                          <p:spTgt spid="26"/>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blinds(horizontal)">
                                      <p:cBhvr>
                                        <p:cTn id="56" dur="500"/>
                                        <p:tgtEl>
                                          <p:spTgt spid="2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blinds(horizontal)">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2" name="Subtitle 5">
            <a:extLst>
              <a:ext uri="{FF2B5EF4-FFF2-40B4-BE49-F238E27FC236}">
                <a16:creationId xmlns:a16="http://schemas.microsoft.com/office/drawing/2014/main" id="{1175F008-61FD-610C-1E36-0FD1D332CBC2}"/>
              </a:ext>
            </a:extLst>
          </p:cNvPr>
          <p:cNvSpPr>
            <a:spLocks noGrp="1"/>
          </p:cNvSpPr>
          <p:nvPr>
            <p:ph type="subTitle" idx="1"/>
          </p:nvPr>
        </p:nvSpPr>
        <p:spPr>
          <a:xfrm>
            <a:off x="286307" y="1322811"/>
            <a:ext cx="5809693" cy="4459922"/>
          </a:xfrm>
        </p:spPr>
        <p:txBody>
          <a:bodyPr>
            <a:noAutofit/>
          </a:bodyPr>
          <a:lstStyle/>
          <a:p>
            <a:pPr algn="l"/>
            <a:r>
              <a:rPr lang="en-PH" dirty="0"/>
              <a:t>For example, in a typical analysis task you would:</a:t>
            </a:r>
          </a:p>
          <a:p>
            <a:pPr algn="l"/>
            <a:endParaRPr lang="en-PH" dirty="0"/>
          </a:p>
          <a:p>
            <a:pPr marL="342900" indent="-342900" algn="l">
              <a:buFont typeface="Wingdings" pitchFamily="2" charset="2"/>
              <a:buChar char="§"/>
            </a:pPr>
            <a:r>
              <a:rPr lang="en-PH" dirty="0"/>
              <a:t>Units sold, Average price, Sales</a:t>
            </a:r>
          </a:p>
          <a:p>
            <a:pPr marL="342900" indent="-342900" algn="l">
              <a:buFont typeface="Wingdings" pitchFamily="2" charset="2"/>
              <a:buChar char="§"/>
            </a:pPr>
            <a:r>
              <a:rPr lang="en-PH" dirty="0"/>
              <a:t>100 products</a:t>
            </a:r>
          </a:p>
          <a:p>
            <a:pPr marL="342900" indent="-342900" algn="l">
              <a:buFont typeface="Wingdings" pitchFamily="2" charset="2"/>
              <a:buChar char="§"/>
            </a:pPr>
            <a:r>
              <a:rPr lang="en-PH" dirty="0"/>
              <a:t>24 months</a:t>
            </a:r>
          </a:p>
          <a:p>
            <a:pPr marL="342900" indent="-342900" algn="l">
              <a:buFont typeface="Wingdings" pitchFamily="2" charset="2"/>
              <a:buChar char="§"/>
            </a:pPr>
            <a:r>
              <a:rPr lang="en-PH" dirty="0"/>
              <a:t>200 areas</a:t>
            </a:r>
          </a:p>
          <a:p>
            <a:pPr algn="l"/>
            <a:endParaRPr lang="en-PH" dirty="0"/>
          </a:p>
          <a:p>
            <a:pPr algn="l"/>
            <a:r>
              <a:rPr lang="en-PH" dirty="0"/>
              <a:t>Total data points would total </a:t>
            </a:r>
            <a:r>
              <a:rPr lang="en-PH" b="1" dirty="0">
                <a:solidFill>
                  <a:srgbClr val="FF0000"/>
                </a:solidFill>
              </a:rPr>
              <a:t>1,440,000!</a:t>
            </a:r>
            <a:r>
              <a:rPr lang="en-PH" b="1" dirty="0"/>
              <a:t> </a:t>
            </a:r>
          </a:p>
        </p:txBody>
      </p:sp>
      <p:sp>
        <p:nvSpPr>
          <p:cNvPr id="5" name="Title 1">
            <a:extLst>
              <a:ext uri="{FF2B5EF4-FFF2-40B4-BE49-F238E27FC236}">
                <a16:creationId xmlns:a16="http://schemas.microsoft.com/office/drawing/2014/main" id="{ADCC0C10-78F1-768D-C0BD-0B3602848723}"/>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Hierarchies</a:t>
            </a:r>
            <a:endParaRPr lang="en-PH" sz="4000" b="1" dirty="0">
              <a:latin typeface="Calibri Light (Headings)"/>
            </a:endParaRPr>
          </a:p>
        </p:txBody>
      </p:sp>
      <p:sp>
        <p:nvSpPr>
          <p:cNvPr id="6" name="Rounded Rectangle 5">
            <a:extLst>
              <a:ext uri="{FF2B5EF4-FFF2-40B4-BE49-F238E27FC236}">
                <a16:creationId xmlns:a16="http://schemas.microsoft.com/office/drawing/2014/main" id="{2AE27DEF-F9BE-392A-D537-6E0D22A207C5}"/>
              </a:ext>
            </a:extLst>
          </p:cNvPr>
          <p:cNvSpPr/>
          <p:nvPr/>
        </p:nvSpPr>
        <p:spPr>
          <a:xfrm>
            <a:off x="6476999" y="1322811"/>
            <a:ext cx="5428693" cy="91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2024</a:t>
            </a:r>
          </a:p>
        </p:txBody>
      </p:sp>
      <p:sp>
        <p:nvSpPr>
          <p:cNvPr id="14" name="Rounded Rectangle 13">
            <a:extLst>
              <a:ext uri="{FF2B5EF4-FFF2-40B4-BE49-F238E27FC236}">
                <a16:creationId xmlns:a16="http://schemas.microsoft.com/office/drawing/2014/main" id="{CC2B4881-0D98-D90B-2432-BF10607D64E2}"/>
              </a:ext>
            </a:extLst>
          </p:cNvPr>
          <p:cNvSpPr/>
          <p:nvPr/>
        </p:nvSpPr>
        <p:spPr>
          <a:xfrm>
            <a:off x="6477000" y="2387390"/>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Q1</a:t>
            </a:r>
          </a:p>
        </p:txBody>
      </p:sp>
      <p:sp>
        <p:nvSpPr>
          <p:cNvPr id="17" name="Rounded Rectangle 16">
            <a:extLst>
              <a:ext uri="{FF2B5EF4-FFF2-40B4-BE49-F238E27FC236}">
                <a16:creationId xmlns:a16="http://schemas.microsoft.com/office/drawing/2014/main" id="{CE45553A-3E34-C312-F8C6-06AF17C00ED7}"/>
              </a:ext>
            </a:extLst>
          </p:cNvPr>
          <p:cNvSpPr/>
          <p:nvPr/>
        </p:nvSpPr>
        <p:spPr>
          <a:xfrm>
            <a:off x="6979378"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FEB</a:t>
            </a:r>
          </a:p>
        </p:txBody>
      </p:sp>
      <p:sp>
        <p:nvSpPr>
          <p:cNvPr id="18" name="Rounded Rectangle 17">
            <a:extLst>
              <a:ext uri="{FF2B5EF4-FFF2-40B4-BE49-F238E27FC236}">
                <a16:creationId xmlns:a16="http://schemas.microsoft.com/office/drawing/2014/main" id="{0BD6084F-E453-02D6-4421-31A18D59A192}"/>
              </a:ext>
            </a:extLst>
          </p:cNvPr>
          <p:cNvSpPr/>
          <p:nvPr/>
        </p:nvSpPr>
        <p:spPr>
          <a:xfrm>
            <a:off x="7465479"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MAR</a:t>
            </a:r>
          </a:p>
        </p:txBody>
      </p:sp>
      <p:sp>
        <p:nvSpPr>
          <p:cNvPr id="19" name="Rounded Rectangle 18">
            <a:extLst>
              <a:ext uri="{FF2B5EF4-FFF2-40B4-BE49-F238E27FC236}">
                <a16:creationId xmlns:a16="http://schemas.microsoft.com/office/drawing/2014/main" id="{D64027C6-247C-AE8A-73AE-A2C9D440DF09}"/>
              </a:ext>
            </a:extLst>
          </p:cNvPr>
          <p:cNvSpPr/>
          <p:nvPr/>
        </p:nvSpPr>
        <p:spPr>
          <a:xfrm>
            <a:off x="7934395"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APR</a:t>
            </a:r>
          </a:p>
        </p:txBody>
      </p:sp>
      <p:sp>
        <p:nvSpPr>
          <p:cNvPr id="20" name="Rounded Rectangle 19">
            <a:extLst>
              <a:ext uri="{FF2B5EF4-FFF2-40B4-BE49-F238E27FC236}">
                <a16:creationId xmlns:a16="http://schemas.microsoft.com/office/drawing/2014/main" id="{A1738284-08E8-917D-D9DA-B5B1CDAFC92A}"/>
              </a:ext>
            </a:extLst>
          </p:cNvPr>
          <p:cNvSpPr/>
          <p:nvPr/>
        </p:nvSpPr>
        <p:spPr>
          <a:xfrm>
            <a:off x="7928655" y="2382343"/>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Q2</a:t>
            </a:r>
          </a:p>
        </p:txBody>
      </p:sp>
      <p:sp>
        <p:nvSpPr>
          <p:cNvPr id="21" name="Rounded Rectangle 20">
            <a:extLst>
              <a:ext uri="{FF2B5EF4-FFF2-40B4-BE49-F238E27FC236}">
                <a16:creationId xmlns:a16="http://schemas.microsoft.com/office/drawing/2014/main" id="{BB32FF4C-246F-4362-C3CB-B52747685AA8}"/>
              </a:ext>
            </a:extLst>
          </p:cNvPr>
          <p:cNvSpPr/>
          <p:nvPr/>
        </p:nvSpPr>
        <p:spPr>
          <a:xfrm>
            <a:off x="8420496"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MAY</a:t>
            </a:r>
          </a:p>
        </p:txBody>
      </p:sp>
      <p:sp>
        <p:nvSpPr>
          <p:cNvPr id="22" name="Rounded Rectangle 21">
            <a:extLst>
              <a:ext uri="{FF2B5EF4-FFF2-40B4-BE49-F238E27FC236}">
                <a16:creationId xmlns:a16="http://schemas.microsoft.com/office/drawing/2014/main" id="{7A455A5C-27C9-EC6F-2EFD-181F0E896F04}"/>
              </a:ext>
            </a:extLst>
          </p:cNvPr>
          <p:cNvSpPr/>
          <p:nvPr/>
        </p:nvSpPr>
        <p:spPr>
          <a:xfrm>
            <a:off x="8918824" y="3456193"/>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JUN</a:t>
            </a:r>
          </a:p>
        </p:txBody>
      </p:sp>
      <p:sp>
        <p:nvSpPr>
          <p:cNvPr id="23" name="Rounded Rectangle 22">
            <a:extLst>
              <a:ext uri="{FF2B5EF4-FFF2-40B4-BE49-F238E27FC236}">
                <a16:creationId xmlns:a16="http://schemas.microsoft.com/office/drawing/2014/main" id="{B0E16376-6969-C7F3-130E-C522A2AD4ECC}"/>
              </a:ext>
            </a:extLst>
          </p:cNvPr>
          <p:cNvSpPr/>
          <p:nvPr/>
        </p:nvSpPr>
        <p:spPr>
          <a:xfrm>
            <a:off x="9359893"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JUL</a:t>
            </a:r>
          </a:p>
        </p:txBody>
      </p:sp>
      <p:sp>
        <p:nvSpPr>
          <p:cNvPr id="24" name="Rounded Rectangle 23">
            <a:extLst>
              <a:ext uri="{FF2B5EF4-FFF2-40B4-BE49-F238E27FC236}">
                <a16:creationId xmlns:a16="http://schemas.microsoft.com/office/drawing/2014/main" id="{AFA3B778-F66E-4B5E-F875-BEFB4B688CCA}"/>
              </a:ext>
            </a:extLst>
          </p:cNvPr>
          <p:cNvSpPr/>
          <p:nvPr/>
        </p:nvSpPr>
        <p:spPr>
          <a:xfrm>
            <a:off x="9855909"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AUG</a:t>
            </a:r>
          </a:p>
        </p:txBody>
      </p:sp>
      <p:sp>
        <p:nvSpPr>
          <p:cNvPr id="25" name="Rounded Rectangle 24">
            <a:extLst>
              <a:ext uri="{FF2B5EF4-FFF2-40B4-BE49-F238E27FC236}">
                <a16:creationId xmlns:a16="http://schemas.microsoft.com/office/drawing/2014/main" id="{40EA7BC9-8A99-811D-8BA3-0716B191C7CB}"/>
              </a:ext>
            </a:extLst>
          </p:cNvPr>
          <p:cNvSpPr/>
          <p:nvPr/>
        </p:nvSpPr>
        <p:spPr>
          <a:xfrm>
            <a:off x="9359893" y="2377296"/>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Q3</a:t>
            </a:r>
          </a:p>
        </p:txBody>
      </p:sp>
      <p:sp>
        <p:nvSpPr>
          <p:cNvPr id="26" name="Rounded Rectangle 25">
            <a:extLst>
              <a:ext uri="{FF2B5EF4-FFF2-40B4-BE49-F238E27FC236}">
                <a16:creationId xmlns:a16="http://schemas.microsoft.com/office/drawing/2014/main" id="{5D35537A-B86B-B530-9446-09E693203330}"/>
              </a:ext>
            </a:extLst>
          </p:cNvPr>
          <p:cNvSpPr/>
          <p:nvPr/>
        </p:nvSpPr>
        <p:spPr>
          <a:xfrm>
            <a:off x="10353067"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SEP</a:t>
            </a:r>
          </a:p>
        </p:txBody>
      </p:sp>
      <p:sp>
        <p:nvSpPr>
          <p:cNvPr id="27" name="Rounded Rectangle 26">
            <a:extLst>
              <a:ext uri="{FF2B5EF4-FFF2-40B4-BE49-F238E27FC236}">
                <a16:creationId xmlns:a16="http://schemas.microsoft.com/office/drawing/2014/main" id="{68E80DDE-AB15-9BA9-19D3-B1BDB1DDAB0E}"/>
              </a:ext>
            </a:extLst>
          </p:cNvPr>
          <p:cNvSpPr/>
          <p:nvPr/>
        </p:nvSpPr>
        <p:spPr>
          <a:xfrm>
            <a:off x="10728565"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OCT</a:t>
            </a:r>
          </a:p>
        </p:txBody>
      </p:sp>
      <p:sp>
        <p:nvSpPr>
          <p:cNvPr id="28" name="Rounded Rectangle 27">
            <a:extLst>
              <a:ext uri="{FF2B5EF4-FFF2-40B4-BE49-F238E27FC236}">
                <a16:creationId xmlns:a16="http://schemas.microsoft.com/office/drawing/2014/main" id="{A054DA4A-3B76-4390-D1A4-6F97E3839458}"/>
              </a:ext>
            </a:extLst>
          </p:cNvPr>
          <p:cNvSpPr/>
          <p:nvPr/>
        </p:nvSpPr>
        <p:spPr>
          <a:xfrm>
            <a:off x="11219547" y="3460806"/>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NOV</a:t>
            </a:r>
          </a:p>
        </p:txBody>
      </p:sp>
      <p:sp>
        <p:nvSpPr>
          <p:cNvPr id="29" name="Rounded Rectangle 28">
            <a:extLst>
              <a:ext uri="{FF2B5EF4-FFF2-40B4-BE49-F238E27FC236}">
                <a16:creationId xmlns:a16="http://schemas.microsoft.com/office/drawing/2014/main" id="{53E90C02-37BE-AA7D-3906-3E2F46DDF806}"/>
              </a:ext>
            </a:extLst>
          </p:cNvPr>
          <p:cNvSpPr/>
          <p:nvPr/>
        </p:nvSpPr>
        <p:spPr>
          <a:xfrm>
            <a:off x="11717875" y="345980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DEC</a:t>
            </a:r>
          </a:p>
        </p:txBody>
      </p:sp>
      <p:sp>
        <p:nvSpPr>
          <p:cNvPr id="30" name="Rounded Rectangle 29">
            <a:extLst>
              <a:ext uri="{FF2B5EF4-FFF2-40B4-BE49-F238E27FC236}">
                <a16:creationId xmlns:a16="http://schemas.microsoft.com/office/drawing/2014/main" id="{62AD277E-F2E7-0482-716E-868A877C955C}"/>
              </a:ext>
            </a:extLst>
          </p:cNvPr>
          <p:cNvSpPr/>
          <p:nvPr/>
        </p:nvSpPr>
        <p:spPr>
          <a:xfrm>
            <a:off x="10722960" y="2387390"/>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Q4</a:t>
            </a:r>
          </a:p>
        </p:txBody>
      </p:sp>
      <p:sp>
        <p:nvSpPr>
          <p:cNvPr id="36" name="Rounded Rectangle 35">
            <a:extLst>
              <a:ext uri="{FF2B5EF4-FFF2-40B4-BE49-F238E27FC236}">
                <a16:creationId xmlns:a16="http://schemas.microsoft.com/office/drawing/2014/main" id="{74CE42B0-8CED-14E2-4E1D-B53CA3CBCBD9}"/>
              </a:ext>
            </a:extLst>
          </p:cNvPr>
          <p:cNvSpPr/>
          <p:nvPr/>
        </p:nvSpPr>
        <p:spPr>
          <a:xfrm>
            <a:off x="6528394"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JAN</a:t>
            </a:r>
          </a:p>
        </p:txBody>
      </p:sp>
    </p:spTree>
    <p:extLst>
      <p:ext uri="{BB962C8B-B14F-4D97-AF65-F5344CB8AC3E}">
        <p14:creationId xmlns:p14="http://schemas.microsoft.com/office/powerpoint/2010/main" val="2586130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History of Business Intelligence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554972" y="1173488"/>
            <a:ext cx="11082055" cy="4837594"/>
          </a:xfrm>
        </p:spPr>
        <p:txBody>
          <a:bodyPr>
            <a:noAutofit/>
          </a:bodyPr>
          <a:lstStyle/>
          <a:p>
            <a:pPr algn="l" fontAlgn="base"/>
            <a:r>
              <a:rPr lang="en-PH" b="1" i="0" u="none" strike="noStrike" dirty="0">
                <a:solidFill>
                  <a:srgbClr val="0070C0"/>
                </a:solidFill>
                <a:effectLst/>
                <a:latin typeface="IBM Plex Sans" panose="020B0503050203000203" pitchFamily="34" charset="0"/>
              </a:rPr>
              <a:t>1960s and 1970s</a:t>
            </a:r>
          </a:p>
          <a:p>
            <a:pPr algn="l" fontAlgn="base"/>
            <a:r>
              <a:rPr lang="en-PH" b="0" i="0" u="none" strike="noStrike" dirty="0">
                <a:solidFill>
                  <a:srgbClr val="161616"/>
                </a:solidFill>
                <a:effectLst/>
                <a:latin typeface="IBM Plex Sans" panose="020B0503050203000203" pitchFamily="34" charset="0"/>
              </a:rPr>
              <a:t>In the 1960s and 70s, the first data management systems and decision support systems (DSS) were developed to store and organize growing volumes of data.</a:t>
            </a:r>
          </a:p>
          <a:p>
            <a:pPr algn="l" fontAlgn="base"/>
            <a:endParaRPr lang="en-PH" dirty="0">
              <a:solidFill>
                <a:srgbClr val="161616"/>
              </a:solidFill>
              <a:latin typeface="IBM Plex Sans" panose="020B0503050203000203" pitchFamily="34" charset="0"/>
            </a:endParaRPr>
          </a:p>
          <a:p>
            <a:pPr algn="l" fontAlgn="base"/>
            <a:r>
              <a:rPr lang="en-PH" b="1" dirty="0">
                <a:solidFill>
                  <a:srgbClr val="0070C0"/>
                </a:solidFill>
                <a:latin typeface="IBM Plex Sans" panose="020B0503050203000203" pitchFamily="34" charset="0"/>
              </a:rPr>
              <a:t>1990s</a:t>
            </a:r>
          </a:p>
          <a:p>
            <a:pPr algn="l" fontAlgn="base"/>
            <a:r>
              <a:rPr lang="en-PH" b="0" i="0" u="none" strike="noStrike" dirty="0">
                <a:solidFill>
                  <a:srgbClr val="161616"/>
                </a:solidFill>
                <a:effectLst/>
                <a:latin typeface="IBM Plex Sans" panose="020B0503050203000203" pitchFamily="34" charset="0"/>
              </a:rPr>
              <a:t>By the 1990s, business intelligence grew increasingly popular, but the technology was still complex. It usually required IT support — which often led to backlogs and delayed reports. Even without IT, business intelligence analysts and users needed extensive training to be able to successfully query and analyze their data.</a:t>
            </a:r>
          </a:p>
          <a:p>
            <a:pPr algn="l" fontAlgn="base"/>
            <a:endParaRPr lang="en-PH" b="0" i="0" u="none" strike="noStrike" dirty="0">
              <a:solidFill>
                <a:srgbClr val="161616"/>
              </a:solidFill>
              <a:effectLst/>
              <a:latin typeface="IBM Plex Sans" panose="020B0503050203000203" pitchFamily="34" charset="0"/>
            </a:endParaRPr>
          </a:p>
        </p:txBody>
      </p:sp>
    </p:spTree>
    <p:extLst>
      <p:ext uri="{BB962C8B-B14F-4D97-AF65-F5344CB8AC3E}">
        <p14:creationId xmlns:p14="http://schemas.microsoft.com/office/powerpoint/2010/main" val="429695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2" name="Subtitle 5">
            <a:extLst>
              <a:ext uri="{FF2B5EF4-FFF2-40B4-BE49-F238E27FC236}">
                <a16:creationId xmlns:a16="http://schemas.microsoft.com/office/drawing/2014/main" id="{1175F008-61FD-610C-1E36-0FD1D332CBC2}"/>
              </a:ext>
            </a:extLst>
          </p:cNvPr>
          <p:cNvSpPr>
            <a:spLocks noGrp="1"/>
          </p:cNvSpPr>
          <p:nvPr>
            <p:ph type="subTitle" idx="1"/>
          </p:nvPr>
        </p:nvSpPr>
        <p:spPr>
          <a:xfrm>
            <a:off x="286307" y="1322811"/>
            <a:ext cx="5809693" cy="4459922"/>
          </a:xfrm>
        </p:spPr>
        <p:txBody>
          <a:bodyPr>
            <a:noAutofit/>
          </a:bodyPr>
          <a:lstStyle/>
          <a:p>
            <a:pPr algn="l"/>
            <a:r>
              <a:rPr lang="en-PH" dirty="0"/>
              <a:t>This multi-dimensional analysis process becomes manageable because a hierarchical organization of each dimension lets you start at the top of the hierarchy and lets you drill down through data as you see interesting patterns.</a:t>
            </a:r>
          </a:p>
          <a:p>
            <a:pPr algn="l"/>
            <a:endParaRPr lang="en-PH" b="1" dirty="0"/>
          </a:p>
        </p:txBody>
      </p:sp>
      <p:sp>
        <p:nvSpPr>
          <p:cNvPr id="5" name="Title 1">
            <a:extLst>
              <a:ext uri="{FF2B5EF4-FFF2-40B4-BE49-F238E27FC236}">
                <a16:creationId xmlns:a16="http://schemas.microsoft.com/office/drawing/2014/main" id="{ADCC0C10-78F1-768D-C0BD-0B3602848723}"/>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Hierarchies</a:t>
            </a:r>
            <a:endParaRPr lang="en-PH" sz="4000" b="1" dirty="0">
              <a:latin typeface="Calibri Light (Headings)"/>
            </a:endParaRPr>
          </a:p>
        </p:txBody>
      </p:sp>
      <p:sp>
        <p:nvSpPr>
          <p:cNvPr id="6" name="Rounded Rectangle 5">
            <a:extLst>
              <a:ext uri="{FF2B5EF4-FFF2-40B4-BE49-F238E27FC236}">
                <a16:creationId xmlns:a16="http://schemas.microsoft.com/office/drawing/2014/main" id="{2AE27DEF-F9BE-392A-D537-6E0D22A207C5}"/>
              </a:ext>
            </a:extLst>
          </p:cNvPr>
          <p:cNvSpPr/>
          <p:nvPr/>
        </p:nvSpPr>
        <p:spPr>
          <a:xfrm>
            <a:off x="6476999" y="1322811"/>
            <a:ext cx="5428693" cy="91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2024</a:t>
            </a:r>
          </a:p>
        </p:txBody>
      </p:sp>
      <p:sp>
        <p:nvSpPr>
          <p:cNvPr id="14" name="Rounded Rectangle 13">
            <a:extLst>
              <a:ext uri="{FF2B5EF4-FFF2-40B4-BE49-F238E27FC236}">
                <a16:creationId xmlns:a16="http://schemas.microsoft.com/office/drawing/2014/main" id="{CC2B4881-0D98-D90B-2432-BF10607D64E2}"/>
              </a:ext>
            </a:extLst>
          </p:cNvPr>
          <p:cNvSpPr/>
          <p:nvPr/>
        </p:nvSpPr>
        <p:spPr>
          <a:xfrm>
            <a:off x="6477000" y="2387390"/>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Q1</a:t>
            </a:r>
          </a:p>
        </p:txBody>
      </p:sp>
      <p:sp>
        <p:nvSpPr>
          <p:cNvPr id="17" name="Rounded Rectangle 16">
            <a:extLst>
              <a:ext uri="{FF2B5EF4-FFF2-40B4-BE49-F238E27FC236}">
                <a16:creationId xmlns:a16="http://schemas.microsoft.com/office/drawing/2014/main" id="{CE45553A-3E34-C312-F8C6-06AF17C00ED7}"/>
              </a:ext>
            </a:extLst>
          </p:cNvPr>
          <p:cNvSpPr/>
          <p:nvPr/>
        </p:nvSpPr>
        <p:spPr>
          <a:xfrm>
            <a:off x="6979378"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FEB</a:t>
            </a:r>
          </a:p>
        </p:txBody>
      </p:sp>
      <p:sp>
        <p:nvSpPr>
          <p:cNvPr id="18" name="Rounded Rectangle 17">
            <a:extLst>
              <a:ext uri="{FF2B5EF4-FFF2-40B4-BE49-F238E27FC236}">
                <a16:creationId xmlns:a16="http://schemas.microsoft.com/office/drawing/2014/main" id="{0BD6084F-E453-02D6-4421-31A18D59A192}"/>
              </a:ext>
            </a:extLst>
          </p:cNvPr>
          <p:cNvSpPr/>
          <p:nvPr/>
        </p:nvSpPr>
        <p:spPr>
          <a:xfrm>
            <a:off x="7465479"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MAR</a:t>
            </a:r>
          </a:p>
        </p:txBody>
      </p:sp>
      <p:sp>
        <p:nvSpPr>
          <p:cNvPr id="19" name="Rounded Rectangle 18">
            <a:extLst>
              <a:ext uri="{FF2B5EF4-FFF2-40B4-BE49-F238E27FC236}">
                <a16:creationId xmlns:a16="http://schemas.microsoft.com/office/drawing/2014/main" id="{D64027C6-247C-AE8A-73AE-A2C9D440DF09}"/>
              </a:ext>
            </a:extLst>
          </p:cNvPr>
          <p:cNvSpPr/>
          <p:nvPr/>
        </p:nvSpPr>
        <p:spPr>
          <a:xfrm>
            <a:off x="7934395"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APR</a:t>
            </a:r>
          </a:p>
        </p:txBody>
      </p:sp>
      <p:sp>
        <p:nvSpPr>
          <p:cNvPr id="20" name="Rounded Rectangle 19">
            <a:extLst>
              <a:ext uri="{FF2B5EF4-FFF2-40B4-BE49-F238E27FC236}">
                <a16:creationId xmlns:a16="http://schemas.microsoft.com/office/drawing/2014/main" id="{A1738284-08E8-917D-D9DA-B5B1CDAFC92A}"/>
              </a:ext>
            </a:extLst>
          </p:cNvPr>
          <p:cNvSpPr/>
          <p:nvPr/>
        </p:nvSpPr>
        <p:spPr>
          <a:xfrm>
            <a:off x="7928655" y="2382343"/>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Q2</a:t>
            </a:r>
          </a:p>
        </p:txBody>
      </p:sp>
      <p:sp>
        <p:nvSpPr>
          <p:cNvPr id="21" name="Rounded Rectangle 20">
            <a:extLst>
              <a:ext uri="{FF2B5EF4-FFF2-40B4-BE49-F238E27FC236}">
                <a16:creationId xmlns:a16="http://schemas.microsoft.com/office/drawing/2014/main" id="{BB32FF4C-246F-4362-C3CB-B52747685AA8}"/>
              </a:ext>
            </a:extLst>
          </p:cNvPr>
          <p:cNvSpPr/>
          <p:nvPr/>
        </p:nvSpPr>
        <p:spPr>
          <a:xfrm>
            <a:off x="8420496"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MAY</a:t>
            </a:r>
          </a:p>
        </p:txBody>
      </p:sp>
      <p:sp>
        <p:nvSpPr>
          <p:cNvPr id="22" name="Rounded Rectangle 21">
            <a:extLst>
              <a:ext uri="{FF2B5EF4-FFF2-40B4-BE49-F238E27FC236}">
                <a16:creationId xmlns:a16="http://schemas.microsoft.com/office/drawing/2014/main" id="{7A455A5C-27C9-EC6F-2EFD-181F0E896F04}"/>
              </a:ext>
            </a:extLst>
          </p:cNvPr>
          <p:cNvSpPr/>
          <p:nvPr/>
        </p:nvSpPr>
        <p:spPr>
          <a:xfrm>
            <a:off x="8918824" y="3456193"/>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JUN</a:t>
            </a:r>
          </a:p>
        </p:txBody>
      </p:sp>
      <p:sp>
        <p:nvSpPr>
          <p:cNvPr id="23" name="Rounded Rectangle 22">
            <a:extLst>
              <a:ext uri="{FF2B5EF4-FFF2-40B4-BE49-F238E27FC236}">
                <a16:creationId xmlns:a16="http://schemas.microsoft.com/office/drawing/2014/main" id="{B0E16376-6969-C7F3-130E-C522A2AD4ECC}"/>
              </a:ext>
            </a:extLst>
          </p:cNvPr>
          <p:cNvSpPr/>
          <p:nvPr/>
        </p:nvSpPr>
        <p:spPr>
          <a:xfrm>
            <a:off x="9359893"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JUL</a:t>
            </a:r>
          </a:p>
        </p:txBody>
      </p:sp>
      <p:sp>
        <p:nvSpPr>
          <p:cNvPr id="24" name="Rounded Rectangle 23">
            <a:extLst>
              <a:ext uri="{FF2B5EF4-FFF2-40B4-BE49-F238E27FC236}">
                <a16:creationId xmlns:a16="http://schemas.microsoft.com/office/drawing/2014/main" id="{AFA3B778-F66E-4B5E-F875-BEFB4B688CCA}"/>
              </a:ext>
            </a:extLst>
          </p:cNvPr>
          <p:cNvSpPr/>
          <p:nvPr/>
        </p:nvSpPr>
        <p:spPr>
          <a:xfrm>
            <a:off x="9855909"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AUG</a:t>
            </a:r>
          </a:p>
        </p:txBody>
      </p:sp>
      <p:sp>
        <p:nvSpPr>
          <p:cNvPr id="25" name="Rounded Rectangle 24">
            <a:extLst>
              <a:ext uri="{FF2B5EF4-FFF2-40B4-BE49-F238E27FC236}">
                <a16:creationId xmlns:a16="http://schemas.microsoft.com/office/drawing/2014/main" id="{40EA7BC9-8A99-811D-8BA3-0716B191C7CB}"/>
              </a:ext>
            </a:extLst>
          </p:cNvPr>
          <p:cNvSpPr/>
          <p:nvPr/>
        </p:nvSpPr>
        <p:spPr>
          <a:xfrm>
            <a:off x="9359893" y="2377296"/>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Q3</a:t>
            </a:r>
          </a:p>
        </p:txBody>
      </p:sp>
      <p:sp>
        <p:nvSpPr>
          <p:cNvPr id="26" name="Rounded Rectangle 25">
            <a:extLst>
              <a:ext uri="{FF2B5EF4-FFF2-40B4-BE49-F238E27FC236}">
                <a16:creationId xmlns:a16="http://schemas.microsoft.com/office/drawing/2014/main" id="{5D35537A-B86B-B530-9446-09E693203330}"/>
              </a:ext>
            </a:extLst>
          </p:cNvPr>
          <p:cNvSpPr/>
          <p:nvPr/>
        </p:nvSpPr>
        <p:spPr>
          <a:xfrm>
            <a:off x="10353067"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SEP</a:t>
            </a:r>
          </a:p>
        </p:txBody>
      </p:sp>
      <p:sp>
        <p:nvSpPr>
          <p:cNvPr id="27" name="Rounded Rectangle 26">
            <a:extLst>
              <a:ext uri="{FF2B5EF4-FFF2-40B4-BE49-F238E27FC236}">
                <a16:creationId xmlns:a16="http://schemas.microsoft.com/office/drawing/2014/main" id="{68E80DDE-AB15-9BA9-19D3-B1BDB1DDAB0E}"/>
              </a:ext>
            </a:extLst>
          </p:cNvPr>
          <p:cNvSpPr/>
          <p:nvPr/>
        </p:nvSpPr>
        <p:spPr>
          <a:xfrm>
            <a:off x="10728565"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OCT</a:t>
            </a:r>
          </a:p>
        </p:txBody>
      </p:sp>
      <p:sp>
        <p:nvSpPr>
          <p:cNvPr id="28" name="Rounded Rectangle 27">
            <a:extLst>
              <a:ext uri="{FF2B5EF4-FFF2-40B4-BE49-F238E27FC236}">
                <a16:creationId xmlns:a16="http://schemas.microsoft.com/office/drawing/2014/main" id="{A054DA4A-3B76-4390-D1A4-6F97E3839458}"/>
              </a:ext>
            </a:extLst>
          </p:cNvPr>
          <p:cNvSpPr/>
          <p:nvPr/>
        </p:nvSpPr>
        <p:spPr>
          <a:xfrm>
            <a:off x="11219547" y="3460806"/>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NOV</a:t>
            </a:r>
          </a:p>
        </p:txBody>
      </p:sp>
      <p:sp>
        <p:nvSpPr>
          <p:cNvPr id="29" name="Rounded Rectangle 28">
            <a:extLst>
              <a:ext uri="{FF2B5EF4-FFF2-40B4-BE49-F238E27FC236}">
                <a16:creationId xmlns:a16="http://schemas.microsoft.com/office/drawing/2014/main" id="{53E90C02-37BE-AA7D-3906-3E2F46DDF806}"/>
              </a:ext>
            </a:extLst>
          </p:cNvPr>
          <p:cNvSpPr/>
          <p:nvPr/>
        </p:nvSpPr>
        <p:spPr>
          <a:xfrm>
            <a:off x="11717875" y="345980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DEC</a:t>
            </a:r>
          </a:p>
        </p:txBody>
      </p:sp>
      <p:sp>
        <p:nvSpPr>
          <p:cNvPr id="30" name="Rounded Rectangle 29">
            <a:extLst>
              <a:ext uri="{FF2B5EF4-FFF2-40B4-BE49-F238E27FC236}">
                <a16:creationId xmlns:a16="http://schemas.microsoft.com/office/drawing/2014/main" id="{62AD277E-F2E7-0482-716E-868A877C955C}"/>
              </a:ext>
            </a:extLst>
          </p:cNvPr>
          <p:cNvSpPr/>
          <p:nvPr/>
        </p:nvSpPr>
        <p:spPr>
          <a:xfrm>
            <a:off x="10722960" y="2387390"/>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Q4</a:t>
            </a:r>
          </a:p>
        </p:txBody>
      </p:sp>
      <p:sp>
        <p:nvSpPr>
          <p:cNvPr id="36" name="Rounded Rectangle 35">
            <a:extLst>
              <a:ext uri="{FF2B5EF4-FFF2-40B4-BE49-F238E27FC236}">
                <a16:creationId xmlns:a16="http://schemas.microsoft.com/office/drawing/2014/main" id="{74CE42B0-8CED-14E2-4E1D-B53CA3CBCBD9}"/>
              </a:ext>
            </a:extLst>
          </p:cNvPr>
          <p:cNvSpPr/>
          <p:nvPr/>
        </p:nvSpPr>
        <p:spPr>
          <a:xfrm>
            <a:off x="6528394"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JAN</a:t>
            </a:r>
          </a:p>
        </p:txBody>
      </p:sp>
    </p:spTree>
    <p:extLst>
      <p:ext uri="{BB962C8B-B14F-4D97-AF65-F5344CB8AC3E}">
        <p14:creationId xmlns:p14="http://schemas.microsoft.com/office/powerpoint/2010/main" val="3609885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2" name="Subtitle 5">
            <a:extLst>
              <a:ext uri="{FF2B5EF4-FFF2-40B4-BE49-F238E27FC236}">
                <a16:creationId xmlns:a16="http://schemas.microsoft.com/office/drawing/2014/main" id="{1175F008-61FD-610C-1E36-0FD1D332CBC2}"/>
              </a:ext>
            </a:extLst>
          </p:cNvPr>
          <p:cNvSpPr>
            <a:spLocks noGrp="1"/>
          </p:cNvSpPr>
          <p:nvPr>
            <p:ph type="subTitle" idx="1"/>
          </p:nvPr>
        </p:nvSpPr>
        <p:spPr>
          <a:xfrm>
            <a:off x="286307" y="1322811"/>
            <a:ext cx="5809693" cy="4459922"/>
          </a:xfrm>
        </p:spPr>
        <p:txBody>
          <a:bodyPr>
            <a:noAutofit/>
          </a:bodyPr>
          <a:lstStyle/>
          <a:p>
            <a:pPr algn="l"/>
            <a:r>
              <a:rPr lang="en-PH" dirty="0"/>
              <a:t>This top-down analysis approach is similar to “20 questions game” </a:t>
            </a:r>
          </a:p>
          <a:p>
            <a:pPr algn="l"/>
            <a:r>
              <a:rPr lang="en-PH" dirty="0"/>
              <a:t>You start by asking broad questions</a:t>
            </a:r>
          </a:p>
          <a:p>
            <a:pPr algn="l"/>
            <a:r>
              <a:rPr lang="en-PH" dirty="0"/>
              <a:t>Then, depending on the answers you ask increasingly focused questions</a:t>
            </a:r>
          </a:p>
        </p:txBody>
      </p:sp>
      <p:sp>
        <p:nvSpPr>
          <p:cNvPr id="5" name="Title 1">
            <a:extLst>
              <a:ext uri="{FF2B5EF4-FFF2-40B4-BE49-F238E27FC236}">
                <a16:creationId xmlns:a16="http://schemas.microsoft.com/office/drawing/2014/main" id="{ADCC0C10-78F1-768D-C0BD-0B3602848723}"/>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Hierarchies</a:t>
            </a:r>
            <a:endParaRPr lang="en-PH" sz="4000" b="1" dirty="0">
              <a:latin typeface="Calibri Light (Headings)"/>
            </a:endParaRPr>
          </a:p>
        </p:txBody>
      </p:sp>
      <p:sp>
        <p:nvSpPr>
          <p:cNvPr id="6" name="Rounded Rectangle 5">
            <a:extLst>
              <a:ext uri="{FF2B5EF4-FFF2-40B4-BE49-F238E27FC236}">
                <a16:creationId xmlns:a16="http://schemas.microsoft.com/office/drawing/2014/main" id="{2AE27DEF-F9BE-392A-D537-6E0D22A207C5}"/>
              </a:ext>
            </a:extLst>
          </p:cNvPr>
          <p:cNvSpPr/>
          <p:nvPr/>
        </p:nvSpPr>
        <p:spPr>
          <a:xfrm>
            <a:off x="6476999" y="1322811"/>
            <a:ext cx="5428693" cy="91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2024</a:t>
            </a:r>
          </a:p>
        </p:txBody>
      </p:sp>
      <p:sp>
        <p:nvSpPr>
          <p:cNvPr id="14" name="Rounded Rectangle 13">
            <a:extLst>
              <a:ext uri="{FF2B5EF4-FFF2-40B4-BE49-F238E27FC236}">
                <a16:creationId xmlns:a16="http://schemas.microsoft.com/office/drawing/2014/main" id="{CC2B4881-0D98-D90B-2432-BF10607D64E2}"/>
              </a:ext>
            </a:extLst>
          </p:cNvPr>
          <p:cNvSpPr/>
          <p:nvPr/>
        </p:nvSpPr>
        <p:spPr>
          <a:xfrm>
            <a:off x="6477000" y="2387390"/>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Q1</a:t>
            </a:r>
          </a:p>
        </p:txBody>
      </p:sp>
      <p:sp>
        <p:nvSpPr>
          <p:cNvPr id="17" name="Rounded Rectangle 16">
            <a:extLst>
              <a:ext uri="{FF2B5EF4-FFF2-40B4-BE49-F238E27FC236}">
                <a16:creationId xmlns:a16="http://schemas.microsoft.com/office/drawing/2014/main" id="{CE45553A-3E34-C312-F8C6-06AF17C00ED7}"/>
              </a:ext>
            </a:extLst>
          </p:cNvPr>
          <p:cNvSpPr/>
          <p:nvPr/>
        </p:nvSpPr>
        <p:spPr>
          <a:xfrm>
            <a:off x="6979378"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FEB</a:t>
            </a:r>
          </a:p>
        </p:txBody>
      </p:sp>
      <p:sp>
        <p:nvSpPr>
          <p:cNvPr id="18" name="Rounded Rectangle 17">
            <a:extLst>
              <a:ext uri="{FF2B5EF4-FFF2-40B4-BE49-F238E27FC236}">
                <a16:creationId xmlns:a16="http://schemas.microsoft.com/office/drawing/2014/main" id="{0BD6084F-E453-02D6-4421-31A18D59A192}"/>
              </a:ext>
            </a:extLst>
          </p:cNvPr>
          <p:cNvSpPr/>
          <p:nvPr/>
        </p:nvSpPr>
        <p:spPr>
          <a:xfrm>
            <a:off x="7465479"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MAR</a:t>
            </a:r>
          </a:p>
        </p:txBody>
      </p:sp>
      <p:sp>
        <p:nvSpPr>
          <p:cNvPr id="19" name="Rounded Rectangle 18">
            <a:extLst>
              <a:ext uri="{FF2B5EF4-FFF2-40B4-BE49-F238E27FC236}">
                <a16:creationId xmlns:a16="http://schemas.microsoft.com/office/drawing/2014/main" id="{D64027C6-247C-AE8A-73AE-A2C9D440DF09}"/>
              </a:ext>
            </a:extLst>
          </p:cNvPr>
          <p:cNvSpPr/>
          <p:nvPr/>
        </p:nvSpPr>
        <p:spPr>
          <a:xfrm>
            <a:off x="7934395"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APR</a:t>
            </a:r>
          </a:p>
        </p:txBody>
      </p:sp>
      <p:sp>
        <p:nvSpPr>
          <p:cNvPr id="20" name="Rounded Rectangle 19">
            <a:extLst>
              <a:ext uri="{FF2B5EF4-FFF2-40B4-BE49-F238E27FC236}">
                <a16:creationId xmlns:a16="http://schemas.microsoft.com/office/drawing/2014/main" id="{A1738284-08E8-917D-D9DA-B5B1CDAFC92A}"/>
              </a:ext>
            </a:extLst>
          </p:cNvPr>
          <p:cNvSpPr/>
          <p:nvPr/>
        </p:nvSpPr>
        <p:spPr>
          <a:xfrm>
            <a:off x="7928655" y="2382343"/>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Q2</a:t>
            </a:r>
          </a:p>
        </p:txBody>
      </p:sp>
      <p:sp>
        <p:nvSpPr>
          <p:cNvPr id="21" name="Rounded Rectangle 20">
            <a:extLst>
              <a:ext uri="{FF2B5EF4-FFF2-40B4-BE49-F238E27FC236}">
                <a16:creationId xmlns:a16="http://schemas.microsoft.com/office/drawing/2014/main" id="{BB32FF4C-246F-4362-C3CB-B52747685AA8}"/>
              </a:ext>
            </a:extLst>
          </p:cNvPr>
          <p:cNvSpPr/>
          <p:nvPr/>
        </p:nvSpPr>
        <p:spPr>
          <a:xfrm>
            <a:off x="8420496"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MAY</a:t>
            </a:r>
          </a:p>
        </p:txBody>
      </p:sp>
      <p:sp>
        <p:nvSpPr>
          <p:cNvPr id="22" name="Rounded Rectangle 21">
            <a:extLst>
              <a:ext uri="{FF2B5EF4-FFF2-40B4-BE49-F238E27FC236}">
                <a16:creationId xmlns:a16="http://schemas.microsoft.com/office/drawing/2014/main" id="{7A455A5C-27C9-EC6F-2EFD-181F0E896F04}"/>
              </a:ext>
            </a:extLst>
          </p:cNvPr>
          <p:cNvSpPr/>
          <p:nvPr/>
        </p:nvSpPr>
        <p:spPr>
          <a:xfrm>
            <a:off x="8918824" y="3456193"/>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JUN</a:t>
            </a:r>
          </a:p>
        </p:txBody>
      </p:sp>
      <p:sp>
        <p:nvSpPr>
          <p:cNvPr id="23" name="Rounded Rectangle 22">
            <a:extLst>
              <a:ext uri="{FF2B5EF4-FFF2-40B4-BE49-F238E27FC236}">
                <a16:creationId xmlns:a16="http://schemas.microsoft.com/office/drawing/2014/main" id="{B0E16376-6969-C7F3-130E-C522A2AD4ECC}"/>
              </a:ext>
            </a:extLst>
          </p:cNvPr>
          <p:cNvSpPr/>
          <p:nvPr/>
        </p:nvSpPr>
        <p:spPr>
          <a:xfrm>
            <a:off x="9359893"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JUL</a:t>
            </a:r>
          </a:p>
        </p:txBody>
      </p:sp>
      <p:sp>
        <p:nvSpPr>
          <p:cNvPr id="24" name="Rounded Rectangle 23">
            <a:extLst>
              <a:ext uri="{FF2B5EF4-FFF2-40B4-BE49-F238E27FC236}">
                <a16:creationId xmlns:a16="http://schemas.microsoft.com/office/drawing/2014/main" id="{AFA3B778-F66E-4B5E-F875-BEFB4B688CCA}"/>
              </a:ext>
            </a:extLst>
          </p:cNvPr>
          <p:cNvSpPr/>
          <p:nvPr/>
        </p:nvSpPr>
        <p:spPr>
          <a:xfrm>
            <a:off x="9855909"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AUG</a:t>
            </a:r>
          </a:p>
        </p:txBody>
      </p:sp>
      <p:sp>
        <p:nvSpPr>
          <p:cNvPr id="25" name="Rounded Rectangle 24">
            <a:extLst>
              <a:ext uri="{FF2B5EF4-FFF2-40B4-BE49-F238E27FC236}">
                <a16:creationId xmlns:a16="http://schemas.microsoft.com/office/drawing/2014/main" id="{40EA7BC9-8A99-811D-8BA3-0716B191C7CB}"/>
              </a:ext>
            </a:extLst>
          </p:cNvPr>
          <p:cNvSpPr/>
          <p:nvPr/>
        </p:nvSpPr>
        <p:spPr>
          <a:xfrm>
            <a:off x="9359893" y="2377296"/>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Q3</a:t>
            </a:r>
          </a:p>
        </p:txBody>
      </p:sp>
      <p:sp>
        <p:nvSpPr>
          <p:cNvPr id="26" name="Rounded Rectangle 25">
            <a:extLst>
              <a:ext uri="{FF2B5EF4-FFF2-40B4-BE49-F238E27FC236}">
                <a16:creationId xmlns:a16="http://schemas.microsoft.com/office/drawing/2014/main" id="{5D35537A-B86B-B530-9446-09E693203330}"/>
              </a:ext>
            </a:extLst>
          </p:cNvPr>
          <p:cNvSpPr/>
          <p:nvPr/>
        </p:nvSpPr>
        <p:spPr>
          <a:xfrm>
            <a:off x="10353067"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SEP</a:t>
            </a:r>
          </a:p>
        </p:txBody>
      </p:sp>
      <p:sp>
        <p:nvSpPr>
          <p:cNvPr id="27" name="Rounded Rectangle 26">
            <a:extLst>
              <a:ext uri="{FF2B5EF4-FFF2-40B4-BE49-F238E27FC236}">
                <a16:creationId xmlns:a16="http://schemas.microsoft.com/office/drawing/2014/main" id="{68E80DDE-AB15-9BA9-19D3-B1BDB1DDAB0E}"/>
              </a:ext>
            </a:extLst>
          </p:cNvPr>
          <p:cNvSpPr/>
          <p:nvPr/>
        </p:nvSpPr>
        <p:spPr>
          <a:xfrm>
            <a:off x="10728565" y="346627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OCT</a:t>
            </a:r>
          </a:p>
        </p:txBody>
      </p:sp>
      <p:sp>
        <p:nvSpPr>
          <p:cNvPr id="28" name="Rounded Rectangle 27">
            <a:extLst>
              <a:ext uri="{FF2B5EF4-FFF2-40B4-BE49-F238E27FC236}">
                <a16:creationId xmlns:a16="http://schemas.microsoft.com/office/drawing/2014/main" id="{A054DA4A-3B76-4390-D1A4-6F97E3839458}"/>
              </a:ext>
            </a:extLst>
          </p:cNvPr>
          <p:cNvSpPr/>
          <p:nvPr/>
        </p:nvSpPr>
        <p:spPr>
          <a:xfrm>
            <a:off x="11219547" y="3460806"/>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NOV</a:t>
            </a:r>
          </a:p>
        </p:txBody>
      </p:sp>
      <p:sp>
        <p:nvSpPr>
          <p:cNvPr id="29" name="Rounded Rectangle 28">
            <a:extLst>
              <a:ext uri="{FF2B5EF4-FFF2-40B4-BE49-F238E27FC236}">
                <a16:creationId xmlns:a16="http://schemas.microsoft.com/office/drawing/2014/main" id="{53E90C02-37BE-AA7D-3906-3E2F46DDF806}"/>
              </a:ext>
            </a:extLst>
          </p:cNvPr>
          <p:cNvSpPr/>
          <p:nvPr/>
        </p:nvSpPr>
        <p:spPr>
          <a:xfrm>
            <a:off x="11717875" y="3459808"/>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DEC</a:t>
            </a:r>
          </a:p>
        </p:txBody>
      </p:sp>
      <p:sp>
        <p:nvSpPr>
          <p:cNvPr id="30" name="Rounded Rectangle 29">
            <a:extLst>
              <a:ext uri="{FF2B5EF4-FFF2-40B4-BE49-F238E27FC236}">
                <a16:creationId xmlns:a16="http://schemas.microsoft.com/office/drawing/2014/main" id="{62AD277E-F2E7-0482-716E-868A877C955C}"/>
              </a:ext>
            </a:extLst>
          </p:cNvPr>
          <p:cNvSpPr/>
          <p:nvPr/>
        </p:nvSpPr>
        <p:spPr>
          <a:xfrm>
            <a:off x="10722960" y="2387390"/>
            <a:ext cx="1254732"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Q4</a:t>
            </a:r>
          </a:p>
        </p:txBody>
      </p:sp>
      <p:sp>
        <p:nvSpPr>
          <p:cNvPr id="36" name="Rounded Rectangle 35">
            <a:extLst>
              <a:ext uri="{FF2B5EF4-FFF2-40B4-BE49-F238E27FC236}">
                <a16:creationId xmlns:a16="http://schemas.microsoft.com/office/drawing/2014/main" id="{74CE42B0-8CED-14E2-4E1D-B53CA3CBCBD9}"/>
              </a:ext>
            </a:extLst>
          </p:cNvPr>
          <p:cNvSpPr/>
          <p:nvPr/>
        </p:nvSpPr>
        <p:spPr>
          <a:xfrm>
            <a:off x="6528394" y="3451969"/>
            <a:ext cx="261558" cy="914400"/>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JAN</a:t>
            </a:r>
          </a:p>
        </p:txBody>
      </p:sp>
    </p:spTree>
    <p:extLst>
      <p:ext uri="{BB962C8B-B14F-4D97-AF65-F5344CB8AC3E}">
        <p14:creationId xmlns:p14="http://schemas.microsoft.com/office/powerpoint/2010/main" val="1995840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2" name="Subtitle 5">
            <a:extLst>
              <a:ext uri="{FF2B5EF4-FFF2-40B4-BE49-F238E27FC236}">
                <a16:creationId xmlns:a16="http://schemas.microsoft.com/office/drawing/2014/main" id="{1175F008-61FD-610C-1E36-0FD1D332CBC2}"/>
              </a:ext>
            </a:extLst>
          </p:cNvPr>
          <p:cNvSpPr>
            <a:spLocks noGrp="1"/>
          </p:cNvSpPr>
          <p:nvPr>
            <p:ph type="subTitle" idx="1"/>
          </p:nvPr>
        </p:nvSpPr>
        <p:spPr>
          <a:xfrm>
            <a:off x="286307" y="1322811"/>
            <a:ext cx="11533160" cy="4459922"/>
          </a:xfrm>
        </p:spPr>
        <p:txBody>
          <a:bodyPr>
            <a:noAutofit/>
          </a:bodyPr>
          <a:lstStyle/>
          <a:p>
            <a:pPr algn="l">
              <a:buFont typeface="Arial" panose="020B0604020202020204" pitchFamily="34" charset="0"/>
              <a:buChar char="•"/>
            </a:pPr>
            <a:r>
              <a:rPr lang="en-PH" dirty="0"/>
              <a:t> Data analytics systems analyze online data collected by transaction processing systems, along with data collected from other sources, to help people make business decisions. Decision-support systems come in various forms, including OLAP systems.</a:t>
            </a:r>
          </a:p>
          <a:p>
            <a:pPr algn="l">
              <a:buFont typeface="Arial" panose="020B0604020202020204" pitchFamily="34" charset="0"/>
              <a:buChar char="•"/>
            </a:pPr>
            <a:endParaRPr lang="en-PH" dirty="0"/>
          </a:p>
          <a:p>
            <a:pPr algn="l">
              <a:buFont typeface="Arial" panose="020B0604020202020204" pitchFamily="34" charset="0"/>
              <a:buChar char="•"/>
            </a:pPr>
            <a:r>
              <a:rPr lang="en-PH" dirty="0"/>
              <a:t> Data warehouses help gather and archive important operational data. Warehouses are used for decision support and analysis on historical data, for instance, to predict trends. Data cleansing from input data sources is often a major task in data warehousing. Warehouse schemas tend to be multidimensional, involving one or a few very large fact tables and several much smaller dimension tables. </a:t>
            </a:r>
          </a:p>
        </p:txBody>
      </p:sp>
      <p:sp>
        <p:nvSpPr>
          <p:cNvPr id="5" name="Title 1">
            <a:extLst>
              <a:ext uri="{FF2B5EF4-FFF2-40B4-BE49-F238E27FC236}">
                <a16:creationId xmlns:a16="http://schemas.microsoft.com/office/drawing/2014/main" id="{ADCC0C10-78F1-768D-C0BD-0B3602848723}"/>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Summary</a:t>
            </a:r>
            <a:endParaRPr lang="en-PH" sz="4000" b="1" dirty="0">
              <a:latin typeface="Calibri Light (Headings)"/>
            </a:endParaRPr>
          </a:p>
        </p:txBody>
      </p:sp>
    </p:spTree>
    <p:extLst>
      <p:ext uri="{BB962C8B-B14F-4D97-AF65-F5344CB8AC3E}">
        <p14:creationId xmlns:p14="http://schemas.microsoft.com/office/powerpoint/2010/main" val="3287261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2" name="Subtitle 5">
            <a:extLst>
              <a:ext uri="{FF2B5EF4-FFF2-40B4-BE49-F238E27FC236}">
                <a16:creationId xmlns:a16="http://schemas.microsoft.com/office/drawing/2014/main" id="{1175F008-61FD-610C-1E36-0FD1D332CBC2}"/>
              </a:ext>
            </a:extLst>
          </p:cNvPr>
          <p:cNvSpPr>
            <a:spLocks noGrp="1"/>
          </p:cNvSpPr>
          <p:nvPr>
            <p:ph type="subTitle" idx="1"/>
          </p:nvPr>
        </p:nvSpPr>
        <p:spPr>
          <a:xfrm>
            <a:off x="286307" y="1322811"/>
            <a:ext cx="11533160" cy="4459922"/>
          </a:xfrm>
        </p:spPr>
        <p:txBody>
          <a:bodyPr>
            <a:noAutofit/>
          </a:bodyPr>
          <a:lstStyle/>
          <a:p>
            <a:pPr algn="l">
              <a:buFont typeface="Arial" panose="020B0604020202020204" pitchFamily="34" charset="0"/>
              <a:buChar char="•"/>
            </a:pPr>
            <a:r>
              <a:rPr lang="en-PH" dirty="0"/>
              <a:t> Online analytical processing (OLAP) tools help analysts view data summarized in different ways, so that they can gain insight into the functioning of an organization. </a:t>
            </a:r>
          </a:p>
          <a:p>
            <a:pPr algn="l"/>
            <a:endParaRPr lang="en-PH" dirty="0"/>
          </a:p>
          <a:p>
            <a:pPr marL="742950" lvl="1" indent="-285750" algn="l">
              <a:buFont typeface="Arial" panose="020B0604020202020204" pitchFamily="34" charset="0"/>
              <a:buChar char="•"/>
            </a:pPr>
            <a:r>
              <a:rPr lang="en-PH" dirty="0"/>
              <a:t>OLAP tools work on multidimensional data, characterized by dimension at- tributes and measure attributes. </a:t>
            </a:r>
          </a:p>
          <a:p>
            <a:pPr marL="742950" lvl="1" indent="-285750" algn="l">
              <a:buFont typeface="Arial" panose="020B0604020202020204" pitchFamily="34" charset="0"/>
              <a:buChar char="•"/>
            </a:pPr>
            <a:r>
              <a:rPr lang="en-PH" dirty="0"/>
              <a:t>The data cube consists of multidimensional data summarized in different ways. Precomputing the data cube helps speed up queries on summaries of data. </a:t>
            </a:r>
          </a:p>
          <a:p>
            <a:pPr marL="742950" lvl="1" indent="-285750" algn="l">
              <a:buFont typeface="Arial" panose="020B0604020202020204" pitchFamily="34" charset="0"/>
              <a:buChar char="•"/>
            </a:pPr>
            <a:r>
              <a:rPr lang="en-PH" dirty="0"/>
              <a:t>Cross-tab displays permit users to view two dimensions of multidimensional data at a time, along with summaries of the data. </a:t>
            </a:r>
          </a:p>
          <a:p>
            <a:pPr marL="742950" lvl="1" indent="-285750" algn="l">
              <a:buFont typeface="Arial" panose="020B0604020202020204" pitchFamily="34" charset="0"/>
              <a:buChar char="•"/>
            </a:pPr>
            <a:r>
              <a:rPr lang="en-PH" dirty="0"/>
              <a:t>Drill down, rollup, slicing, and dicing are among the operations that users per- form with OLAP tools. </a:t>
            </a:r>
          </a:p>
          <a:p>
            <a:pPr marL="742950" lvl="1" indent="-285750" algn="l">
              <a:buFont typeface="Arial" panose="020B0604020202020204" pitchFamily="34" charset="0"/>
              <a:buChar char="•"/>
            </a:pPr>
            <a:endParaRPr lang="en-PH" dirty="0"/>
          </a:p>
          <a:p>
            <a:pPr algn="l">
              <a:buFont typeface="Arial" panose="020B0604020202020204" pitchFamily="34" charset="0"/>
              <a:buChar char="•"/>
            </a:pPr>
            <a:r>
              <a:rPr lang="en-PH" dirty="0"/>
              <a:t> The SQL standard provides a variety of operators for data analysis, including cube, rollup, and pivot operations. </a:t>
            </a:r>
          </a:p>
        </p:txBody>
      </p:sp>
      <p:sp>
        <p:nvSpPr>
          <p:cNvPr id="5" name="Title 1">
            <a:extLst>
              <a:ext uri="{FF2B5EF4-FFF2-40B4-BE49-F238E27FC236}">
                <a16:creationId xmlns:a16="http://schemas.microsoft.com/office/drawing/2014/main" id="{ADCC0C10-78F1-768D-C0BD-0B3602848723}"/>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Summary</a:t>
            </a:r>
            <a:endParaRPr lang="en-PH" sz="4000" b="1" dirty="0">
              <a:latin typeface="Calibri Light (Headings)"/>
            </a:endParaRPr>
          </a:p>
        </p:txBody>
      </p:sp>
    </p:spTree>
    <p:extLst>
      <p:ext uri="{BB962C8B-B14F-4D97-AF65-F5344CB8AC3E}">
        <p14:creationId xmlns:p14="http://schemas.microsoft.com/office/powerpoint/2010/main" val="3193356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History of Business Intelligence	</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554973" y="1173488"/>
            <a:ext cx="5447894" cy="4837594"/>
          </a:xfrm>
        </p:spPr>
        <p:txBody>
          <a:bodyPr>
            <a:noAutofit/>
          </a:bodyPr>
          <a:lstStyle/>
          <a:p>
            <a:pPr algn="l" fontAlgn="base"/>
            <a:r>
              <a:rPr lang="en-PH" b="1" dirty="0">
                <a:solidFill>
                  <a:srgbClr val="0070C0"/>
                </a:solidFill>
              </a:rPr>
              <a:t>Today</a:t>
            </a:r>
          </a:p>
          <a:p>
            <a:pPr algn="l" fontAlgn="base"/>
            <a:r>
              <a:rPr lang="en-PH" dirty="0"/>
              <a:t>More recent development has focused on self-service BI applications, allowing non-expert users to benefit from their own reporting and analysis. Modern cloud-based platforms have also extended the reach of BI across geographies. Many solutions now handle big data and include real-time processing, enabling decision-making processes based on up-to-date information.</a:t>
            </a:r>
          </a:p>
        </p:txBody>
      </p:sp>
      <p:pic>
        <p:nvPicPr>
          <p:cNvPr id="5" name="Picture 4" descr="A group of logos of software company&#10;&#10;Description automatically generated">
            <a:extLst>
              <a:ext uri="{FF2B5EF4-FFF2-40B4-BE49-F238E27FC236}">
                <a16:creationId xmlns:a16="http://schemas.microsoft.com/office/drawing/2014/main" id="{CB55BBBF-CF0A-88FD-0390-57AA8E0D3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1" y="1373874"/>
            <a:ext cx="3684006" cy="1784798"/>
          </a:xfrm>
          <a:prstGeom prst="rect">
            <a:avLst/>
          </a:prstGeom>
        </p:spPr>
      </p:pic>
      <p:pic>
        <p:nvPicPr>
          <p:cNvPr id="7" name="Picture 6" descr="A yellow sign with black text&#10;&#10;Description automatically generated">
            <a:extLst>
              <a:ext uri="{FF2B5EF4-FFF2-40B4-BE49-F238E27FC236}">
                <a16:creationId xmlns:a16="http://schemas.microsoft.com/office/drawing/2014/main" id="{66032AFC-C2B8-28F5-E917-28AFEACDF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8734" y="3980657"/>
            <a:ext cx="3437740" cy="1336899"/>
          </a:xfrm>
          <a:prstGeom prst="rect">
            <a:avLst/>
          </a:prstGeom>
        </p:spPr>
      </p:pic>
    </p:spTree>
    <p:extLst>
      <p:ext uri="{BB962C8B-B14F-4D97-AF65-F5344CB8AC3E}">
        <p14:creationId xmlns:p14="http://schemas.microsoft.com/office/powerpoint/2010/main" val="2296176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Analytics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192977" cy="4837594"/>
          </a:xfrm>
        </p:spPr>
        <p:txBody>
          <a:bodyPr>
            <a:noAutofit/>
          </a:bodyPr>
          <a:lstStyle/>
          <a:p>
            <a:pPr algn="l"/>
            <a:r>
              <a:rPr lang="en-PH" b="1" dirty="0">
                <a:solidFill>
                  <a:srgbClr val="0070C0"/>
                </a:solidFill>
              </a:rPr>
              <a:t>Decision-making tasks </a:t>
            </a:r>
            <a:r>
              <a:rPr lang="en-PH" dirty="0"/>
              <a:t>benefit greatly by using </a:t>
            </a:r>
            <a:r>
              <a:rPr lang="en-PH" b="1" dirty="0">
                <a:solidFill>
                  <a:srgbClr val="00B050"/>
                </a:solidFill>
              </a:rPr>
              <a:t>data about the past to predict the future and using the predictions to make decisions</a:t>
            </a:r>
            <a:r>
              <a:rPr lang="en-PH" dirty="0"/>
              <a:t>. </a:t>
            </a:r>
          </a:p>
          <a:p>
            <a:pPr algn="l"/>
            <a:endParaRPr lang="en-PH" dirty="0"/>
          </a:p>
          <a:p>
            <a:pPr algn="l"/>
            <a:r>
              <a:rPr lang="en-PH" dirty="0"/>
              <a:t>For example, </a:t>
            </a:r>
            <a:r>
              <a:rPr lang="en-PH" b="1" dirty="0">
                <a:solidFill>
                  <a:srgbClr val="0070C0"/>
                </a:solidFill>
              </a:rPr>
              <a:t>online advertisement systems </a:t>
            </a:r>
            <a:r>
              <a:rPr lang="en-PH" dirty="0"/>
              <a:t>need to decide what advertisement to show to each user. </a:t>
            </a:r>
          </a:p>
          <a:p>
            <a:pPr algn="l"/>
            <a:endParaRPr lang="en-PH" dirty="0"/>
          </a:p>
          <a:p>
            <a:pPr algn="l"/>
            <a:r>
              <a:rPr lang="en-PH" b="1" dirty="0">
                <a:solidFill>
                  <a:srgbClr val="0070C0"/>
                </a:solidFill>
              </a:rPr>
              <a:t>Analysis of past actions </a:t>
            </a:r>
            <a:r>
              <a:rPr lang="en-PH" dirty="0"/>
              <a:t>and profiles of other users, as well as past actions and profile of the current user, are key to deciding which advertisement the user is most likely to respond to </a:t>
            </a:r>
          </a:p>
        </p:txBody>
      </p:sp>
      <p:pic>
        <p:nvPicPr>
          <p:cNvPr id="5" name="Picture 4">
            <a:extLst>
              <a:ext uri="{FF2B5EF4-FFF2-40B4-BE49-F238E27FC236}">
                <a16:creationId xmlns:a16="http://schemas.microsoft.com/office/drawing/2014/main" id="{BF53FAFB-640A-F3B5-C52D-C14DC6DCA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969" y="1045029"/>
            <a:ext cx="4656129" cy="3492097"/>
          </a:xfrm>
          <a:prstGeom prst="rect">
            <a:avLst/>
          </a:prstGeom>
        </p:spPr>
      </p:pic>
    </p:spTree>
    <p:extLst>
      <p:ext uri="{BB962C8B-B14F-4D97-AF65-F5344CB8AC3E}">
        <p14:creationId xmlns:p14="http://schemas.microsoft.com/office/powerpoint/2010/main" val="324689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189302"/>
            <a:ext cx="9144000" cy="855727"/>
          </a:xfrm>
        </p:spPr>
        <p:txBody>
          <a:bodyPr>
            <a:noAutofit/>
          </a:bodyPr>
          <a:lstStyle/>
          <a:p>
            <a:r>
              <a:rPr lang="en-GB" sz="4000" b="1" dirty="0">
                <a:latin typeface="Calibri Light (Headings)"/>
              </a:rPr>
              <a:t>Data Analytics</a:t>
            </a:r>
            <a:endParaRPr lang="en-PH" sz="4000" b="1" dirty="0">
              <a:latin typeface="Calibri Light (Headings)"/>
            </a:endParaRP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PH" b="1" dirty="0">
                <a:solidFill>
                  <a:schemeClr val="tx1"/>
                </a:solidFill>
                <a:latin typeface="Calibri (Body)"/>
              </a:rPr>
              <a:t>CTADVDBL</a:t>
            </a:r>
            <a:r>
              <a:rPr lang="en-PH" dirty="0">
                <a:latin typeface="Calibri (Body)"/>
              </a:rPr>
              <a:t>	</a:t>
            </a:r>
          </a:p>
        </p:txBody>
      </p:sp>
      <p:sp>
        <p:nvSpPr>
          <p:cNvPr id="10" name="Subtitle 5">
            <a:extLst>
              <a:ext uri="{FF2B5EF4-FFF2-40B4-BE49-F238E27FC236}">
                <a16:creationId xmlns:a16="http://schemas.microsoft.com/office/drawing/2014/main" id="{1393928C-04CA-D15A-DA77-BC6B3DCD04CE}"/>
              </a:ext>
            </a:extLst>
          </p:cNvPr>
          <p:cNvSpPr>
            <a:spLocks noGrp="1"/>
          </p:cNvSpPr>
          <p:nvPr>
            <p:ph type="subTitle" idx="1"/>
          </p:nvPr>
        </p:nvSpPr>
        <p:spPr>
          <a:xfrm>
            <a:off x="494902" y="1182206"/>
            <a:ext cx="6192977" cy="4837594"/>
          </a:xfrm>
        </p:spPr>
        <p:txBody>
          <a:bodyPr>
            <a:noAutofit/>
          </a:bodyPr>
          <a:lstStyle/>
          <a:p>
            <a:pPr algn="l"/>
            <a:r>
              <a:rPr lang="en-PH" b="1" dirty="0">
                <a:solidFill>
                  <a:srgbClr val="00B050"/>
                </a:solidFill>
              </a:rPr>
              <a:t>Predicting future demand </a:t>
            </a:r>
            <a:r>
              <a:rPr lang="en-PH" dirty="0"/>
              <a:t>of different types of items based on past sales and other indicators is key to avoiding both </a:t>
            </a:r>
            <a:r>
              <a:rPr lang="en-PH" b="1" dirty="0">
                <a:solidFill>
                  <a:srgbClr val="FF0000"/>
                </a:solidFill>
              </a:rPr>
              <a:t>overproduction</a:t>
            </a:r>
            <a:r>
              <a:rPr lang="en-PH" dirty="0"/>
              <a:t> or </a:t>
            </a:r>
            <a:r>
              <a:rPr lang="en-PH" b="1" dirty="0">
                <a:solidFill>
                  <a:srgbClr val="FF0000"/>
                </a:solidFill>
              </a:rPr>
              <a:t>overstocking</a:t>
            </a:r>
            <a:r>
              <a:rPr lang="en-PH" dirty="0"/>
              <a:t> of some items, and </a:t>
            </a:r>
            <a:r>
              <a:rPr lang="en-PH" b="1" dirty="0">
                <a:solidFill>
                  <a:srgbClr val="FF0000"/>
                </a:solidFill>
              </a:rPr>
              <a:t>underproduction</a:t>
            </a:r>
            <a:r>
              <a:rPr lang="en-PH" dirty="0"/>
              <a:t> or </a:t>
            </a:r>
            <a:r>
              <a:rPr lang="en-PH" b="1" dirty="0">
                <a:solidFill>
                  <a:srgbClr val="FF0000"/>
                </a:solidFill>
              </a:rPr>
              <a:t>understocking</a:t>
            </a:r>
            <a:r>
              <a:rPr lang="en-PH" dirty="0"/>
              <a:t> of other items. </a:t>
            </a:r>
          </a:p>
          <a:p>
            <a:pPr algn="l"/>
            <a:endParaRPr lang="en-PH" dirty="0"/>
          </a:p>
          <a:p>
            <a:pPr algn="l"/>
            <a:r>
              <a:rPr lang="en-PH" dirty="0"/>
              <a:t>Errors can lead to monetary loss due to </a:t>
            </a:r>
            <a:r>
              <a:rPr lang="en-PH" b="1" dirty="0">
                <a:solidFill>
                  <a:srgbClr val="FF0000"/>
                </a:solidFill>
              </a:rPr>
              <a:t>unsold inventory of some items</a:t>
            </a:r>
            <a:r>
              <a:rPr lang="en-PH" dirty="0"/>
              <a:t>, or loss of potential revenue due to </a:t>
            </a:r>
            <a:r>
              <a:rPr lang="en-PH" b="1" dirty="0">
                <a:solidFill>
                  <a:srgbClr val="FF0000"/>
                </a:solidFill>
              </a:rPr>
              <a:t>nonavailability</a:t>
            </a:r>
            <a:r>
              <a:rPr lang="en-PH" dirty="0"/>
              <a:t> of some items </a:t>
            </a:r>
          </a:p>
        </p:txBody>
      </p:sp>
      <p:pic>
        <p:nvPicPr>
          <p:cNvPr id="8" name="Picture 7" descr="A person with a crystal ball&#10;&#10;Description automatically generated">
            <a:extLst>
              <a:ext uri="{FF2B5EF4-FFF2-40B4-BE49-F238E27FC236}">
                <a16:creationId xmlns:a16="http://schemas.microsoft.com/office/drawing/2014/main" id="{818350A9-EACB-A06D-B397-2E33819B5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7428" y="1182206"/>
            <a:ext cx="4129670" cy="271994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7022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2138</TotalTime>
  <Words>2999</Words>
  <Application>Microsoft Macintosh PowerPoint</Application>
  <PresentationFormat>Widescreen</PresentationFormat>
  <Paragraphs>406</Paragraphs>
  <Slides>63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Calibri (Body)</vt:lpstr>
      <vt:lpstr>Calibri Light</vt:lpstr>
      <vt:lpstr>Calibri Light (Headings)</vt:lpstr>
      <vt:lpstr>IBM Plex Sans</vt:lpstr>
      <vt:lpstr>Wingdings</vt:lpstr>
      <vt:lpstr>Office Theme</vt:lpstr>
      <vt:lpstr>Business Intelligence and Data Warehouses</vt:lpstr>
      <vt:lpstr>Outline</vt:lpstr>
      <vt:lpstr>Business Intelligence </vt:lpstr>
      <vt:lpstr>Business Intelligence </vt:lpstr>
      <vt:lpstr>History of Business Intelligence </vt:lpstr>
      <vt:lpstr>History of Business Intelligence </vt:lpstr>
      <vt:lpstr>History of Business Intelligence </vt:lpstr>
      <vt:lpstr>Data Analytics</vt:lpstr>
      <vt:lpstr>Data Analytics</vt:lpstr>
      <vt:lpstr>Data Analytics</vt:lpstr>
      <vt:lpstr>Data Analytics</vt:lpstr>
      <vt:lpstr>Outline</vt:lpstr>
      <vt:lpstr>Data Warehouses</vt:lpstr>
      <vt:lpstr>Data Warehouses</vt:lpstr>
      <vt:lpstr>Data Warehouses</vt:lpstr>
      <vt:lpstr>Data Warehouses</vt:lpstr>
      <vt:lpstr>Data Warehousing</vt:lpstr>
      <vt:lpstr>Data Warehousing</vt:lpstr>
      <vt:lpstr>Data Warehousing</vt:lpstr>
      <vt:lpstr>Data Warehousing</vt:lpstr>
      <vt:lpstr>Data Warehousing</vt:lpstr>
      <vt:lpstr>Components of a Data Warehouse</vt:lpstr>
      <vt:lpstr>Issues when building a Data Warehouse</vt:lpstr>
      <vt:lpstr>Issues when building a Data Warehouse</vt:lpstr>
      <vt:lpstr>Issues when building a Data Warehouse</vt:lpstr>
      <vt:lpstr>Issues when building a Data Warehouse</vt:lpstr>
      <vt:lpstr>Issues when building a Data Warehouse</vt:lpstr>
      <vt:lpstr>Issues when building a Data Warehouse</vt:lpstr>
      <vt:lpstr>Warehouse Schemas</vt:lpstr>
      <vt:lpstr>Fact Table Attributes</vt:lpstr>
      <vt:lpstr>Fact Table Attributes</vt:lpstr>
      <vt:lpstr>Multidimensional Data and Dimension Tables</vt:lpstr>
      <vt:lpstr>Star Schema</vt:lpstr>
      <vt:lpstr>Snowflake Schema</vt:lpstr>
      <vt:lpstr>Outline</vt:lpstr>
      <vt:lpstr>Online Analytical Processing</vt:lpstr>
      <vt:lpstr>Online Analytical Processing</vt:lpstr>
      <vt:lpstr>Online Analytical Processing</vt:lpstr>
      <vt:lpstr>Multidimensional Data</vt:lpstr>
      <vt:lpstr>Multidimensional Data</vt:lpstr>
      <vt:lpstr>Multidimensional Data</vt:lpstr>
      <vt:lpstr>Multidimensional Data</vt:lpstr>
      <vt:lpstr>Multidimensional Data</vt:lpstr>
      <vt:lpstr>Multidimensional Data</vt:lpstr>
      <vt:lpstr>Multidimensional Data</vt:lpstr>
      <vt:lpstr>Multidimensional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Hierarchies</vt:lpstr>
      <vt:lpstr>Hierarchies</vt:lpstr>
      <vt:lpstr>Hierarchies</vt:lpstr>
      <vt:lpstr>Hierarchies</vt:lpstr>
      <vt:lpstr>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 D. Ponio</cp:lastModifiedBy>
  <cp:revision>641</cp:revision>
  <dcterms:created xsi:type="dcterms:W3CDTF">2022-05-11T03:47:05Z</dcterms:created>
  <dcterms:modified xsi:type="dcterms:W3CDTF">2024-02-12T08:16:13Z</dcterms:modified>
</cp:coreProperties>
</file>